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31"/>
  </p:notesMasterIdLst>
  <p:sldIdLst>
    <p:sldId id="256" r:id="rId2"/>
    <p:sldId id="258" r:id="rId3"/>
    <p:sldId id="259" r:id="rId4"/>
    <p:sldId id="260" r:id="rId5"/>
    <p:sldId id="261" r:id="rId6"/>
    <p:sldId id="285" r:id="rId7"/>
    <p:sldId id="286" r:id="rId8"/>
    <p:sldId id="287" r:id="rId9"/>
    <p:sldId id="288" r:id="rId10"/>
    <p:sldId id="301" r:id="rId11"/>
    <p:sldId id="302" r:id="rId12"/>
    <p:sldId id="303" r:id="rId13"/>
    <p:sldId id="304" r:id="rId14"/>
    <p:sldId id="305" r:id="rId15"/>
    <p:sldId id="306" r:id="rId16"/>
    <p:sldId id="307" r:id="rId17"/>
    <p:sldId id="308" r:id="rId18"/>
    <p:sldId id="309" r:id="rId19"/>
    <p:sldId id="310" r:id="rId20"/>
    <p:sldId id="262" r:id="rId21"/>
    <p:sldId id="300" r:id="rId22"/>
    <p:sldId id="313" r:id="rId23"/>
    <p:sldId id="314" r:id="rId24"/>
    <p:sldId id="284" r:id="rId25"/>
    <p:sldId id="312" r:id="rId26"/>
    <p:sldId id="315" r:id="rId27"/>
    <p:sldId id="316" r:id="rId28"/>
    <p:sldId id="317" r:id="rId29"/>
    <p:sldId id="278"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C2F2E1-1EAD-43B0-B472-30A2EB84987F}">
  <a:tblStyle styleId="{3FC2F2E1-1EAD-43B0-B472-30A2EB84987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97" autoAdjust="0"/>
    <p:restoredTop sz="94660"/>
  </p:normalViewPr>
  <p:slideViewPr>
    <p:cSldViewPr snapToGrid="0">
      <p:cViewPr varScale="1">
        <p:scale>
          <a:sx n="92" d="100"/>
          <a:sy n="9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220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9478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6087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1594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602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060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61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829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7599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3387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342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9941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401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044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9623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411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05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8255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237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500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6048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71791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25"/>
            <a:ext cx="9143957" cy="5143500"/>
          </a:xfrm>
          <a:prstGeom prst="rect">
            <a:avLst/>
          </a:prstGeom>
          <a:noFill/>
          <a:ln>
            <a:noFill/>
          </a:ln>
        </p:spPr>
      </p:pic>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343850" y="866400"/>
            <a:ext cx="4185600" cy="3693600"/>
          </a:xfrm>
          <a:prstGeom prst="rect">
            <a:avLst/>
          </a:prstGeom>
        </p:spPr>
        <p:txBody>
          <a:bodyPr spcFirstLastPara="1" wrap="square" lIns="0" tIns="0" rIns="0" bIns="0" anchor="t" anchorCtr="0">
            <a:noAutofit/>
          </a:bodyPr>
          <a:lstStyle>
            <a:lvl1pPr marL="457200" lvl="0" indent="-419100" rtl="0">
              <a:spcBef>
                <a:spcPts val="600"/>
              </a:spcBef>
              <a:spcAft>
                <a:spcPts val="0"/>
              </a:spcAft>
              <a:buSzPts val="3000"/>
              <a:buFont typeface="Lexend Deca"/>
              <a:buChar char="⬡"/>
              <a:defRPr sz="3000">
                <a:latin typeface="Lexend Deca"/>
                <a:ea typeface="Lexend Deca"/>
                <a:cs typeface="Lexend Deca"/>
                <a:sym typeface="Lexend Deca"/>
              </a:defRPr>
            </a:lvl1pPr>
            <a:lvl2pPr marL="914400" lvl="1" indent="-419100" rtl="0">
              <a:spcBef>
                <a:spcPts val="0"/>
              </a:spcBef>
              <a:spcAft>
                <a:spcPts val="0"/>
              </a:spcAft>
              <a:buSzPts val="3000"/>
              <a:buFont typeface="Lexend Deca"/>
              <a:buChar char="∙"/>
              <a:defRPr sz="3000">
                <a:latin typeface="Lexend Deca"/>
                <a:ea typeface="Lexend Deca"/>
                <a:cs typeface="Lexend Deca"/>
                <a:sym typeface="Lexend Deca"/>
              </a:defRPr>
            </a:lvl2pPr>
            <a:lvl3pPr marL="1371600" lvl="2" indent="-419100" rtl="0">
              <a:spcBef>
                <a:spcPts val="0"/>
              </a:spcBef>
              <a:spcAft>
                <a:spcPts val="0"/>
              </a:spcAft>
              <a:buSzPts val="3000"/>
              <a:buFont typeface="Lexend Deca"/>
              <a:buChar char="∙"/>
              <a:defRPr sz="3000">
                <a:latin typeface="Lexend Deca"/>
                <a:ea typeface="Lexend Deca"/>
                <a:cs typeface="Lexend Deca"/>
                <a:sym typeface="Lexend Deca"/>
              </a:defRPr>
            </a:lvl3pPr>
            <a:lvl4pPr marL="1828800" lvl="3" indent="-419100" rtl="0">
              <a:spcBef>
                <a:spcPts val="0"/>
              </a:spcBef>
              <a:spcAft>
                <a:spcPts val="0"/>
              </a:spcAft>
              <a:buSzPts val="3000"/>
              <a:buFont typeface="Lexend Deca"/>
              <a:buChar char="●"/>
              <a:defRPr sz="3000">
                <a:latin typeface="Lexend Deca"/>
                <a:ea typeface="Lexend Deca"/>
                <a:cs typeface="Lexend Deca"/>
                <a:sym typeface="Lexend Deca"/>
              </a:defRPr>
            </a:lvl4pPr>
            <a:lvl5pPr marL="2286000" lvl="4" indent="-419100" rtl="0">
              <a:spcBef>
                <a:spcPts val="0"/>
              </a:spcBef>
              <a:spcAft>
                <a:spcPts val="0"/>
              </a:spcAft>
              <a:buSzPts val="3000"/>
              <a:buFont typeface="Lexend Deca"/>
              <a:buChar char="○"/>
              <a:defRPr sz="3000">
                <a:latin typeface="Lexend Deca"/>
                <a:ea typeface="Lexend Deca"/>
                <a:cs typeface="Lexend Deca"/>
                <a:sym typeface="Lexend Deca"/>
              </a:defRPr>
            </a:lvl5pPr>
            <a:lvl6pPr marL="2743200" lvl="5" indent="-419100" rtl="0">
              <a:spcBef>
                <a:spcPts val="0"/>
              </a:spcBef>
              <a:spcAft>
                <a:spcPts val="0"/>
              </a:spcAft>
              <a:buSzPts val="3000"/>
              <a:buFont typeface="Lexend Deca"/>
              <a:buChar char="■"/>
              <a:defRPr sz="3000">
                <a:latin typeface="Lexend Deca"/>
                <a:ea typeface="Lexend Deca"/>
                <a:cs typeface="Lexend Deca"/>
                <a:sym typeface="Lexend Deca"/>
              </a:defRPr>
            </a:lvl6pPr>
            <a:lvl7pPr marL="3200400" lvl="6" indent="-419100" rtl="0">
              <a:spcBef>
                <a:spcPts val="0"/>
              </a:spcBef>
              <a:spcAft>
                <a:spcPts val="0"/>
              </a:spcAft>
              <a:buSzPts val="3000"/>
              <a:buFont typeface="Lexend Deca"/>
              <a:buChar char="●"/>
              <a:defRPr sz="3000">
                <a:latin typeface="Lexend Deca"/>
                <a:ea typeface="Lexend Deca"/>
                <a:cs typeface="Lexend Deca"/>
                <a:sym typeface="Lexend Deca"/>
              </a:defRPr>
            </a:lvl7pPr>
            <a:lvl8pPr marL="3657600" lvl="7" indent="-419100" rtl="0">
              <a:spcBef>
                <a:spcPts val="0"/>
              </a:spcBef>
              <a:spcAft>
                <a:spcPts val="0"/>
              </a:spcAft>
              <a:buSzPts val="3000"/>
              <a:buFont typeface="Lexend Deca"/>
              <a:buChar char="○"/>
              <a:defRPr sz="3000">
                <a:latin typeface="Lexend Deca"/>
                <a:ea typeface="Lexend Deca"/>
                <a:cs typeface="Lexend Deca"/>
                <a:sym typeface="Lexend Deca"/>
              </a:defRPr>
            </a:lvl8pPr>
            <a:lvl9pPr marL="4114800" lvl="8" indent="-419100">
              <a:spcBef>
                <a:spcPts val="0"/>
              </a:spcBef>
              <a:spcAft>
                <a:spcPts val="0"/>
              </a:spcAft>
              <a:buSzPts val="3000"/>
              <a:buFont typeface="Lexend Deca"/>
              <a:buChar char="■"/>
              <a:defRPr sz="3000">
                <a:latin typeface="Lexend Deca"/>
                <a:ea typeface="Lexend Deca"/>
                <a:cs typeface="Lexend Deca"/>
                <a:sym typeface="Lexend Deca"/>
              </a:defRPr>
            </a:lvl9pPr>
          </a:lstStyle>
          <a:p>
            <a:endParaRPr/>
          </a:p>
        </p:txBody>
      </p:sp>
      <p:sp>
        <p:nvSpPr>
          <p:cNvPr id="20" name="Google Shape;20;p4"/>
          <p:cNvSpPr txBox="1"/>
          <p:nvPr/>
        </p:nvSpPr>
        <p:spPr>
          <a:xfrm>
            <a:off x="826414" y="656117"/>
            <a:ext cx="6138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200">
                <a:solidFill>
                  <a:schemeClr val="lt1"/>
                </a:solidFill>
                <a:latin typeface="Muli ExtraBold"/>
                <a:ea typeface="Muli ExtraBold"/>
                <a:cs typeface="Muli ExtraBold"/>
                <a:sym typeface="Muli ExtraBold"/>
              </a:rPr>
              <a:t>“</a:t>
            </a:r>
            <a:endParaRPr sz="7200">
              <a:solidFill>
                <a:schemeClr val="lt1"/>
              </a:solidFill>
              <a:latin typeface="Muli ExtraBold"/>
              <a:ea typeface="Muli ExtraBold"/>
              <a:cs typeface="Muli ExtraBold"/>
              <a:sym typeface="Muli ExtraBold"/>
            </a:endParaRPr>
          </a:p>
        </p:txBody>
      </p:sp>
      <p:sp>
        <p:nvSpPr>
          <p:cNvPr id="21" name="Google Shape;21;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 Small circuit" type="blank">
  <p:cSld name="BLANK">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Big circuit">
  <p:cSld name="BLANK_1">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Light"/>
              <a:buChar char="⬡"/>
              <a:defRPr sz="2400">
                <a:solidFill>
                  <a:schemeClr val="lt1"/>
                </a:solidFill>
                <a:latin typeface="Muli Light"/>
                <a:ea typeface="Muli Light"/>
                <a:cs typeface="Muli Light"/>
                <a:sym typeface="Muli Light"/>
              </a:defRPr>
            </a:lvl1pPr>
            <a:lvl2pPr marL="914400" lvl="1" indent="-381000">
              <a:lnSpc>
                <a:spcPct val="115000"/>
              </a:lnSpc>
              <a:spcBef>
                <a:spcPts val="0"/>
              </a:spcBef>
              <a:spcAft>
                <a:spcPts val="0"/>
              </a:spcAft>
              <a:buClr>
                <a:schemeClr val="accent5"/>
              </a:buClr>
              <a:buSzPts val="2400"/>
              <a:buFont typeface="Muli Light"/>
              <a:buChar char="∙"/>
              <a:defRPr sz="2400">
                <a:solidFill>
                  <a:schemeClr val="lt1"/>
                </a:solidFill>
                <a:latin typeface="Muli Light"/>
                <a:ea typeface="Muli Light"/>
                <a:cs typeface="Muli Light"/>
                <a:sym typeface="Muli Light"/>
              </a:defRPr>
            </a:lvl2pPr>
            <a:lvl3pPr marL="1371600" lvl="2" indent="-381000">
              <a:lnSpc>
                <a:spcPct val="115000"/>
              </a:lnSpc>
              <a:spcBef>
                <a:spcPts val="0"/>
              </a:spcBef>
              <a:spcAft>
                <a:spcPts val="0"/>
              </a:spcAft>
              <a:buClr>
                <a:schemeClr val="accent5"/>
              </a:buClr>
              <a:buSzPts val="2400"/>
              <a:buFont typeface="Muli Light"/>
              <a:buChar char="∙"/>
              <a:defRPr sz="2400">
                <a:solidFill>
                  <a:schemeClr val="lt1"/>
                </a:solidFill>
                <a:latin typeface="Muli Light"/>
                <a:ea typeface="Muli Light"/>
                <a:cs typeface="Muli Light"/>
                <a:sym typeface="Muli Light"/>
              </a:defRPr>
            </a:lvl3pPr>
            <a:lvl4pPr marL="1828800" lvl="3"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4pPr>
            <a:lvl5pPr marL="2286000" lvl="4"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5pPr>
            <a:lvl6pPr marL="2743200" lvl="5"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6pPr>
            <a:lvl7pPr marL="3200400" lvl="6"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7pPr>
            <a:lvl8pPr marL="3657600" lvl="7"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8pPr>
            <a:lvl9pPr marL="4114800" lvl="8"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6" r:id="rId5"/>
    <p:sldLayoutId id="2147483657" r:id="rId6"/>
    <p:sldLayoutId id="2147483658"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hyperlink" Target="Diagramas%20del%20proyecto/BPMN%20Aplicativo%20Web.jpg"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hyperlink" Target="Documentaci&#243;n/Informe%20de%20requerimientos%20Formato%20IEEE-830.docx"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hyperlink" Target="Diagramas%20del%20proyecto/Casos%20de%20uso%20extendido%20empresa.jpeg"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hyperlink" Target="Documentaci&#243;n/Casos%20de%20uso%20extendido.docx"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hyperlink" Target="Diagramas%20del%20proyecto/MER%20de%20la%20empresa.jpeg"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hyperlink" Target="Documentaci&#243;n/Diccionario%20de%20datos%20empresa.xlsx"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hyperlink" Target="Cronograma%20y%20presupuesto/Proceso%20del%20proyecto%20Sordmark.pdf"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hyperlink" Target="Cronograma%20y%20presupuesto/Presupuesto%20proyecto.xlsx"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Diagramas%20del%20proyecto/Diagrama%20distribuci&#243;n.png"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hyperlink" Target="Diagramas%20del%20proyecto/Diagrama%20de%20clases%20empresa.jpeg"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hyperlink" Target="Diagramas%20del%20proyecto/Modelo%20relacional%20empresa.jpg"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9.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hyperlink" Target="Crea-datos-consultas.pdf"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hyperlink" Target="http://localhost:8080/sordmark"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2.jpg"/></Relationships>
</file>

<file path=ppt/slides/_rels/slide23.xml.rels><?xml version="1.0" encoding="UTF-8" standalone="yes"?>
<Relationships xmlns="http://schemas.openxmlformats.org/package/2006/relationships"><Relationship Id="rId3" Type="http://schemas.openxmlformats.org/officeDocument/2006/relationships/hyperlink" Target="Documentaci&#243;n/Control%20de%20versiones.pdf"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hyperlink" Target="Manuales%20del%20proyecto/Manual%20t&#233;cnico%20-%20Sordmark.docx"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hyperlink" Target="Manuales%20del%20proyecto/Manual%20de%20instalaci&#243;n%20-%20Sordmark.docx"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hyperlink" Target="Manuales%20del%20proyecto/Manual%20de%20usuario%20-%20Sordmark.docx"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hyperlink" Target="Documentaci&#243;n/Pruebas%20de%20software%20SoftDevelopers.docx"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Recolecci&#243;n%20de%20informaci&#243;n/Modelos%20de%20encuestas/Due&#241;o.docx"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Recolecci&#243;n%20de%20informaci&#243;n/Informe%20de%20encuestas.docx" TargetMode="External"/><Relationship Id="rId5" Type="http://schemas.openxmlformats.org/officeDocument/2006/relationships/hyperlink" Target="Recolecci&#243;n%20de%20informaci&#243;n/Modelos%20de%20encuestas/Vendedor.docx" TargetMode="External"/><Relationship Id="rId4" Type="http://schemas.openxmlformats.org/officeDocument/2006/relationships/hyperlink" Target="Recolecci&#243;n%20de%20informaci&#243;n/Modelos%20de%20encuestas/Cliente.doc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696192" y="1732052"/>
            <a:ext cx="4539000" cy="163261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Proyecto Sordmark</a:t>
            </a:r>
            <a:endParaRPr dirty="0"/>
          </a:p>
        </p:txBody>
      </p:sp>
      <p:pic>
        <p:nvPicPr>
          <p:cNvPr id="61" name="Google Shape;61;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339" name="Google Shape;339;p34"/>
          <p:cNvSpPr/>
          <p:nvPr/>
        </p:nvSpPr>
        <p:spPr>
          <a:xfrm>
            <a:off x="4310097" y="1222335"/>
            <a:ext cx="4003200" cy="2549100"/>
          </a:xfrm>
          <a:prstGeom prst="rect">
            <a:avLst/>
          </a:prstGeom>
          <a:solidFill>
            <a:schemeClr val="bg1">
              <a:lumMod val="9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chemeClr val="lt1"/>
              </a:solidFill>
              <a:latin typeface="Muli Light"/>
              <a:ea typeface="Muli Light"/>
              <a:cs typeface="Muli Light"/>
              <a:sym typeface="Muli Light"/>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49" y="782300"/>
            <a:ext cx="3008077" cy="35790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s-ES" sz="3000" dirty="0" smtClean="0">
                <a:latin typeface="Lexend Deca"/>
                <a:ea typeface="Lexend Deca"/>
                <a:cs typeface="Lexend Deca"/>
                <a:sym typeface="Calibri"/>
              </a:rPr>
              <a:t>BPMN </a:t>
            </a:r>
            <a:r>
              <a:rPr lang="es-ES" sz="3000" dirty="0">
                <a:latin typeface="Lexend Deca"/>
                <a:ea typeface="Lexend Deca"/>
                <a:cs typeface="Lexend Deca"/>
                <a:sym typeface="Calibri"/>
              </a:rPr>
              <a:t>del </a:t>
            </a:r>
            <a:r>
              <a:rPr lang="es-ES" sz="3000" dirty="0" smtClean="0">
                <a:latin typeface="Lexend Deca"/>
                <a:ea typeface="Lexend Deca"/>
                <a:cs typeface="Lexend Deca"/>
                <a:sym typeface="Calibri"/>
              </a:rPr>
              <a:t>proyecto</a:t>
            </a:r>
          </a:p>
        </p:txBody>
      </p:sp>
      <p:pic>
        <p:nvPicPr>
          <p:cNvPr id="11" name="Imagen 10">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0879" y="1911927"/>
            <a:ext cx="3959898" cy="1074782"/>
          </a:xfrm>
          <a:prstGeom prst="rect">
            <a:avLst/>
          </a:prstGeom>
        </p:spPr>
      </p:pic>
    </p:spTree>
    <p:extLst>
      <p:ext uri="{BB962C8B-B14F-4D97-AF65-F5344CB8AC3E}">
        <p14:creationId xmlns:p14="http://schemas.microsoft.com/office/powerpoint/2010/main" val="1272635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49" y="782300"/>
            <a:ext cx="3008077" cy="3579000"/>
          </a:xfrm>
          <a:prstGeom prst="rect">
            <a:avLst/>
          </a:prstGeom>
        </p:spPr>
        <p:txBody>
          <a:bodyPr spcFirstLastPara="1" wrap="square" lIns="0" tIns="0" rIns="0" bIns="0" anchor="ctr" anchorCtr="0">
            <a:noAutofit/>
          </a:bodyPr>
          <a:lstStyle/>
          <a:p>
            <a:pPr marL="0" indent="0">
              <a:buNone/>
            </a:pPr>
            <a:r>
              <a:rPr lang="es-CO" sz="3000" dirty="0" smtClean="0">
                <a:latin typeface="Lexend Deca"/>
                <a:ea typeface="Lexend Deca"/>
                <a:cs typeface="Lexend Deca"/>
              </a:rPr>
              <a:t>Informe de requerimientos </a:t>
            </a:r>
            <a:r>
              <a:rPr lang="es-CO" sz="3000" dirty="0">
                <a:latin typeface="Lexend Deca"/>
                <a:ea typeface="Lexend Deca"/>
                <a:cs typeface="Lexend Deca"/>
              </a:rPr>
              <a:t>(IEEE 830</a:t>
            </a:r>
            <a:r>
              <a:rPr lang="es-CO" sz="3000" dirty="0" smtClean="0">
                <a:latin typeface="Lexend Deca"/>
                <a:ea typeface="Lexend Deca"/>
                <a:cs typeface="Lexend Deca"/>
              </a:rPr>
              <a:t>)</a:t>
            </a:r>
            <a:endParaRPr lang="es-ES" sz="3000" dirty="0">
              <a:latin typeface="Lexend Deca"/>
              <a:ea typeface="Lexend Deca"/>
              <a:cs typeface="Lexend Deca"/>
              <a:sym typeface="Calibri"/>
            </a:endParaRPr>
          </a:p>
        </p:txBody>
      </p:sp>
      <p:pic>
        <p:nvPicPr>
          <p:cNvPr id="12" name="Imagen 11">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7350" y="1236253"/>
            <a:ext cx="3998787" cy="2536081"/>
          </a:xfrm>
          <a:prstGeom prst="rect">
            <a:avLst/>
          </a:prstGeom>
        </p:spPr>
      </p:pic>
    </p:spTree>
    <p:extLst>
      <p:ext uri="{BB962C8B-B14F-4D97-AF65-F5344CB8AC3E}">
        <p14:creationId xmlns:p14="http://schemas.microsoft.com/office/powerpoint/2010/main" val="29314549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49" y="782300"/>
            <a:ext cx="3008077" cy="3579000"/>
          </a:xfrm>
          <a:prstGeom prst="rect">
            <a:avLst/>
          </a:prstGeom>
        </p:spPr>
        <p:txBody>
          <a:bodyPr spcFirstLastPara="1" wrap="square" lIns="0" tIns="0" rIns="0" bIns="0" anchor="ctr" anchorCtr="0">
            <a:noAutofit/>
          </a:bodyPr>
          <a:lstStyle/>
          <a:p>
            <a:pPr marL="0" lvl="0" indent="0">
              <a:buNone/>
            </a:pPr>
            <a:r>
              <a:rPr lang="es-ES" sz="3000" dirty="0" smtClean="0">
                <a:latin typeface="Lexend Deca"/>
                <a:ea typeface="Lexend Deca"/>
                <a:cs typeface="Lexend Deca"/>
                <a:sym typeface="Calibri"/>
              </a:rPr>
              <a:t>Diagrama </a:t>
            </a:r>
            <a:r>
              <a:rPr lang="es-MX" sz="3000" dirty="0">
                <a:latin typeface="Lexend Deca"/>
                <a:ea typeface="Lexend Deca"/>
                <a:cs typeface="Lexend Deca"/>
              </a:rPr>
              <a:t>de casos de </a:t>
            </a:r>
            <a:r>
              <a:rPr lang="es-MX" sz="3000" dirty="0" smtClean="0">
                <a:latin typeface="Lexend Deca"/>
                <a:ea typeface="Lexend Deca"/>
                <a:cs typeface="Lexend Deca"/>
              </a:rPr>
              <a:t>uso</a:t>
            </a:r>
            <a:endParaRPr lang="es-ES" sz="3000" dirty="0">
              <a:latin typeface="Lexend Deca"/>
              <a:ea typeface="Lexend Deca"/>
              <a:cs typeface="Lexend Deca"/>
              <a:sym typeface="Calibri"/>
            </a:endParaRPr>
          </a:p>
        </p:txBody>
      </p:sp>
      <p:pic>
        <p:nvPicPr>
          <p:cNvPr id="10" name="Imagen 9">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2792" y="1225080"/>
            <a:ext cx="4009936" cy="2536429"/>
          </a:xfrm>
          <a:prstGeom prst="rect">
            <a:avLst/>
          </a:prstGeom>
        </p:spPr>
      </p:pic>
    </p:spTree>
    <p:extLst>
      <p:ext uri="{BB962C8B-B14F-4D97-AF65-F5344CB8AC3E}">
        <p14:creationId xmlns:p14="http://schemas.microsoft.com/office/powerpoint/2010/main" val="21037704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49" y="782300"/>
            <a:ext cx="3008077" cy="3579000"/>
          </a:xfrm>
          <a:prstGeom prst="rect">
            <a:avLst/>
          </a:prstGeom>
        </p:spPr>
        <p:txBody>
          <a:bodyPr spcFirstLastPara="1" wrap="square" lIns="0" tIns="0" rIns="0" bIns="0" anchor="ctr" anchorCtr="0">
            <a:noAutofit/>
          </a:bodyPr>
          <a:lstStyle/>
          <a:p>
            <a:pPr marL="0" indent="0">
              <a:buNone/>
            </a:pPr>
            <a:r>
              <a:rPr lang="es-MX" sz="3000" dirty="0" smtClean="0">
                <a:latin typeface="Lexend Deca"/>
                <a:ea typeface="Lexend Deca"/>
                <a:cs typeface="Lexend Deca"/>
              </a:rPr>
              <a:t>Caso </a:t>
            </a:r>
            <a:r>
              <a:rPr lang="es-MX" sz="3000" dirty="0">
                <a:latin typeface="Lexend Deca"/>
                <a:ea typeface="Lexend Deca"/>
                <a:cs typeface="Lexend Deca"/>
              </a:rPr>
              <a:t>de uso </a:t>
            </a:r>
            <a:r>
              <a:rPr lang="es-MX" sz="3000" dirty="0" smtClean="0">
                <a:latin typeface="Lexend Deca"/>
                <a:ea typeface="Lexend Deca"/>
                <a:cs typeface="Lexend Deca"/>
              </a:rPr>
              <a:t>extendido</a:t>
            </a:r>
            <a:endParaRPr lang="es-ES" sz="3000" dirty="0">
              <a:latin typeface="Lexend Deca"/>
              <a:ea typeface="Lexend Deca"/>
              <a:cs typeface="Lexend Deca"/>
              <a:sym typeface="Calibri"/>
            </a:endParaRPr>
          </a:p>
        </p:txBody>
      </p:sp>
      <p:pic>
        <p:nvPicPr>
          <p:cNvPr id="11" name="Imagen 10">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2618" y="1222663"/>
            <a:ext cx="3990109" cy="2538845"/>
          </a:xfrm>
          <a:prstGeom prst="rect">
            <a:avLst/>
          </a:prstGeom>
        </p:spPr>
      </p:pic>
    </p:spTree>
    <p:extLst>
      <p:ext uri="{BB962C8B-B14F-4D97-AF65-F5344CB8AC3E}">
        <p14:creationId xmlns:p14="http://schemas.microsoft.com/office/powerpoint/2010/main" val="33823305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49" y="782300"/>
            <a:ext cx="3008077" cy="3579000"/>
          </a:xfrm>
          <a:prstGeom prst="rect">
            <a:avLst/>
          </a:prstGeom>
        </p:spPr>
        <p:txBody>
          <a:bodyPr spcFirstLastPara="1" wrap="square" lIns="0" tIns="0" rIns="0" bIns="0" anchor="ctr" anchorCtr="0">
            <a:noAutofit/>
          </a:bodyPr>
          <a:lstStyle/>
          <a:p>
            <a:pPr marL="0" lvl="0" indent="0">
              <a:buNone/>
            </a:pPr>
            <a:r>
              <a:rPr lang="es-CO" sz="3000" dirty="0" smtClean="0">
                <a:latin typeface="Lexend Deca"/>
                <a:ea typeface="Lexend Deca"/>
                <a:cs typeface="Lexend Deca"/>
              </a:rPr>
              <a:t>Modelo </a:t>
            </a:r>
            <a:r>
              <a:rPr lang="es-CO" sz="3000" dirty="0">
                <a:latin typeface="Lexend Deca"/>
                <a:ea typeface="Lexend Deca"/>
                <a:cs typeface="Lexend Deca"/>
              </a:rPr>
              <a:t>entidad </a:t>
            </a:r>
            <a:r>
              <a:rPr lang="es-CO" sz="3000" dirty="0" smtClean="0">
                <a:latin typeface="Lexend Deca"/>
                <a:ea typeface="Lexend Deca"/>
                <a:cs typeface="Lexend Deca"/>
              </a:rPr>
              <a:t>relación</a:t>
            </a:r>
            <a:endParaRPr lang="es-ES" sz="3000" dirty="0">
              <a:latin typeface="Lexend Deca"/>
              <a:ea typeface="Lexend Deca"/>
              <a:cs typeface="Lexend Deca"/>
              <a:sym typeface="Calibri"/>
            </a:endParaRPr>
          </a:p>
        </p:txBody>
      </p:sp>
      <p:pic>
        <p:nvPicPr>
          <p:cNvPr id="10" name="Imagen 9">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6952" y="1223061"/>
            <a:ext cx="3975383" cy="2548839"/>
          </a:xfrm>
          <a:prstGeom prst="rect">
            <a:avLst/>
          </a:prstGeom>
        </p:spPr>
      </p:pic>
    </p:spTree>
    <p:extLst>
      <p:ext uri="{BB962C8B-B14F-4D97-AF65-F5344CB8AC3E}">
        <p14:creationId xmlns:p14="http://schemas.microsoft.com/office/powerpoint/2010/main" val="32627391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49" y="782300"/>
            <a:ext cx="3008077" cy="3579000"/>
          </a:xfrm>
          <a:prstGeom prst="rect">
            <a:avLst/>
          </a:prstGeom>
        </p:spPr>
        <p:txBody>
          <a:bodyPr spcFirstLastPara="1" wrap="square" lIns="0" tIns="0" rIns="0" bIns="0" anchor="ctr" anchorCtr="0">
            <a:noAutofit/>
          </a:bodyPr>
          <a:lstStyle/>
          <a:p>
            <a:pPr marL="0" lvl="0" indent="0">
              <a:buNone/>
            </a:pPr>
            <a:r>
              <a:rPr lang="es-CO" sz="3000" dirty="0" smtClean="0">
                <a:latin typeface="Lexend Deca"/>
                <a:ea typeface="Lexend Deca"/>
                <a:cs typeface="Lexend Deca"/>
              </a:rPr>
              <a:t>Diccionario </a:t>
            </a:r>
            <a:r>
              <a:rPr lang="es-CO" sz="3000" dirty="0">
                <a:latin typeface="Lexend Deca"/>
                <a:ea typeface="Lexend Deca"/>
                <a:cs typeface="Lexend Deca"/>
              </a:rPr>
              <a:t>de </a:t>
            </a:r>
            <a:r>
              <a:rPr lang="es-CO" sz="3000" dirty="0" smtClean="0">
                <a:latin typeface="Lexend Deca"/>
                <a:ea typeface="Lexend Deca"/>
                <a:cs typeface="Lexend Deca"/>
              </a:rPr>
              <a:t>datos</a:t>
            </a:r>
            <a:endParaRPr lang="es-ES" sz="3000" dirty="0">
              <a:latin typeface="Lexend Deca"/>
              <a:ea typeface="Lexend Deca"/>
              <a:cs typeface="Lexend Deca"/>
              <a:sym typeface="Calibri"/>
            </a:endParaRPr>
          </a:p>
        </p:txBody>
      </p:sp>
      <p:pic>
        <p:nvPicPr>
          <p:cNvPr id="11" name="Imagen 10">
            <a:hlinkClick r:id="rId3" action="ppaction://hlinkfile"/>
          </p:cNvPr>
          <p:cNvPicPr>
            <a:picLocks noChangeAspect="1"/>
          </p:cNvPicPr>
          <p:nvPr/>
        </p:nvPicPr>
        <p:blipFill rotWithShape="1">
          <a:blip r:embed="rId4">
            <a:extLst>
              <a:ext uri="{28A0092B-C50C-407E-A947-70E740481C1C}">
                <a14:useLocalDpi xmlns:a14="http://schemas.microsoft.com/office/drawing/2010/main" val="0"/>
              </a:ext>
            </a:extLst>
          </a:blip>
          <a:srcRect r="42014"/>
          <a:stretch/>
        </p:blipFill>
        <p:spPr>
          <a:xfrm>
            <a:off x="4318471" y="1228079"/>
            <a:ext cx="3994256" cy="2554212"/>
          </a:xfrm>
          <a:prstGeom prst="rect">
            <a:avLst/>
          </a:prstGeom>
        </p:spPr>
      </p:pic>
    </p:spTree>
    <p:extLst>
      <p:ext uri="{BB962C8B-B14F-4D97-AF65-F5344CB8AC3E}">
        <p14:creationId xmlns:p14="http://schemas.microsoft.com/office/powerpoint/2010/main" val="16211145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49" y="782300"/>
            <a:ext cx="3008077" cy="3579000"/>
          </a:xfrm>
          <a:prstGeom prst="rect">
            <a:avLst/>
          </a:prstGeom>
        </p:spPr>
        <p:txBody>
          <a:bodyPr spcFirstLastPara="1" wrap="square" lIns="0" tIns="0" rIns="0" bIns="0" anchor="ctr" anchorCtr="0">
            <a:noAutofit/>
          </a:bodyPr>
          <a:lstStyle/>
          <a:p>
            <a:pPr marL="0" indent="0">
              <a:buNone/>
            </a:pPr>
            <a:r>
              <a:rPr lang="es-CO" sz="3000" dirty="0" smtClean="0">
                <a:latin typeface="Lexend Deca"/>
                <a:ea typeface="Lexend Deca"/>
                <a:cs typeface="Lexend Deca"/>
              </a:rPr>
              <a:t>Diagrama de Gantt y Presupuesto</a:t>
            </a:r>
            <a:endParaRPr lang="es-ES" sz="3000" dirty="0">
              <a:latin typeface="Lexend Deca"/>
              <a:ea typeface="Lexend Deca"/>
              <a:cs typeface="Lexend Deca"/>
              <a:sym typeface="Calibri"/>
            </a:endParaRPr>
          </a:p>
          <a:p>
            <a:pPr marL="0" lvl="0" indent="0" algn="l" rtl="0">
              <a:spcBef>
                <a:spcPts val="600"/>
              </a:spcBef>
              <a:spcAft>
                <a:spcPts val="0"/>
              </a:spcAft>
              <a:buNone/>
            </a:pPr>
            <a:endParaRPr sz="3000" dirty="0">
              <a:latin typeface="Lexend Deca"/>
              <a:ea typeface="Lexend Deca"/>
              <a:cs typeface="Lexend Deca"/>
              <a:sym typeface="Lexend Deca"/>
            </a:endParaRPr>
          </a:p>
          <a:p>
            <a:pPr marL="114300" lvl="0" indent="0">
              <a:buSzPct val="25000"/>
              <a:buNone/>
            </a:pPr>
            <a:r>
              <a:rPr lang="es-ES" sz="1800" b="1" dirty="0">
                <a:solidFill>
                  <a:srgbClr val="ACC42D"/>
                </a:solidFill>
                <a:latin typeface="Calibri"/>
                <a:ea typeface="Calibri"/>
                <a:cs typeface="Calibri"/>
                <a:sym typeface="Calibri"/>
                <a:hlinkClick r:id="rId3" action="ppaction://hlinkfile"/>
              </a:rPr>
              <a:t>Diagrama Gantt</a:t>
            </a:r>
            <a:endParaRPr lang="es-ES" sz="1800" b="1" dirty="0">
              <a:solidFill>
                <a:srgbClr val="ACC42D"/>
              </a:solidFill>
              <a:latin typeface="Calibri"/>
              <a:ea typeface="Calibri"/>
              <a:cs typeface="Calibri"/>
              <a:sym typeface="Calibri"/>
            </a:endParaRPr>
          </a:p>
          <a:p>
            <a:pPr marL="114300" indent="0">
              <a:buSzPct val="25000"/>
              <a:buNone/>
            </a:pPr>
            <a:r>
              <a:rPr lang="es-ES" sz="1800" b="1" dirty="0">
                <a:solidFill>
                  <a:srgbClr val="ACC42D"/>
                </a:solidFill>
                <a:latin typeface="Calibri"/>
                <a:ea typeface="Calibri"/>
                <a:cs typeface="Calibri"/>
                <a:sym typeface="Calibri"/>
                <a:hlinkClick r:id="rId4" action="ppaction://hlinkfile"/>
              </a:rPr>
              <a:t>Presupuesto</a:t>
            </a:r>
            <a:endParaRPr lang="x-none" sz="1800" b="1" dirty="0">
              <a:solidFill>
                <a:srgbClr val="ACC42D"/>
              </a:solidFill>
              <a:latin typeface="Calibri"/>
              <a:ea typeface="Calibri"/>
              <a:cs typeface="Calibri"/>
            </a:endParaRPr>
          </a:p>
        </p:txBody>
      </p:sp>
      <p:pic>
        <p:nvPicPr>
          <p:cNvPr id="10" name="Marcador de contenido 3"/>
          <p:cNvPicPr>
            <a:picLocks noChangeAspect="1"/>
          </p:cNvPicPr>
          <p:nvPr/>
        </p:nvPicPr>
        <p:blipFill rotWithShape="1">
          <a:blip r:embed="rId5"/>
          <a:srcRect r="35415"/>
          <a:stretch/>
        </p:blipFill>
        <p:spPr>
          <a:xfrm>
            <a:off x="4315579" y="1231102"/>
            <a:ext cx="4007539" cy="2540797"/>
          </a:xfrm>
          <a:prstGeom prst="rect">
            <a:avLst/>
          </a:prstGeom>
        </p:spPr>
      </p:pic>
    </p:spTree>
    <p:extLst>
      <p:ext uri="{BB962C8B-B14F-4D97-AF65-F5344CB8AC3E}">
        <p14:creationId xmlns:p14="http://schemas.microsoft.com/office/powerpoint/2010/main" val="31684155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49" y="782300"/>
            <a:ext cx="3008077" cy="3579000"/>
          </a:xfrm>
          <a:prstGeom prst="rect">
            <a:avLst/>
          </a:prstGeom>
        </p:spPr>
        <p:txBody>
          <a:bodyPr spcFirstLastPara="1" wrap="square" lIns="0" tIns="0" rIns="0" bIns="0" anchor="ctr" anchorCtr="0">
            <a:noAutofit/>
          </a:bodyPr>
          <a:lstStyle/>
          <a:p>
            <a:pPr marL="0" indent="0">
              <a:buNone/>
            </a:pPr>
            <a:r>
              <a:rPr lang="es-MX" sz="3000" dirty="0" smtClean="0">
                <a:latin typeface="Lexend Deca"/>
                <a:ea typeface="Lexend Deca"/>
                <a:cs typeface="Lexend Deca"/>
              </a:rPr>
              <a:t>Diagrama </a:t>
            </a:r>
            <a:r>
              <a:rPr lang="es-MX" sz="3000" dirty="0">
                <a:latin typeface="Lexend Deca"/>
                <a:ea typeface="Lexend Deca"/>
                <a:cs typeface="Lexend Deca"/>
              </a:rPr>
              <a:t>de </a:t>
            </a:r>
            <a:r>
              <a:rPr lang="es-MX" sz="3000" dirty="0" smtClean="0">
                <a:latin typeface="Lexend Deca"/>
                <a:ea typeface="Lexend Deca"/>
                <a:cs typeface="Lexend Deca"/>
              </a:rPr>
              <a:t>distribución</a:t>
            </a:r>
            <a:endParaRPr lang="es-ES" sz="3000" dirty="0">
              <a:latin typeface="Lexend Deca"/>
              <a:ea typeface="Lexend Deca"/>
              <a:cs typeface="Lexend Deca"/>
              <a:sym typeface="Calibri"/>
            </a:endParaRPr>
          </a:p>
        </p:txBody>
      </p:sp>
      <p:pic>
        <p:nvPicPr>
          <p:cNvPr id="11" name="Imagen 10">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0331" y="1226457"/>
            <a:ext cx="4002787" cy="2555834"/>
          </a:xfrm>
          <a:prstGeom prst="rect">
            <a:avLst/>
          </a:prstGeom>
        </p:spPr>
      </p:pic>
    </p:spTree>
    <p:extLst>
      <p:ext uri="{BB962C8B-B14F-4D97-AF65-F5344CB8AC3E}">
        <p14:creationId xmlns:p14="http://schemas.microsoft.com/office/powerpoint/2010/main" val="32673680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49" y="782300"/>
            <a:ext cx="3008077" cy="3579000"/>
          </a:xfrm>
          <a:prstGeom prst="rect">
            <a:avLst/>
          </a:prstGeom>
        </p:spPr>
        <p:txBody>
          <a:bodyPr spcFirstLastPara="1" wrap="square" lIns="0" tIns="0" rIns="0" bIns="0" anchor="ctr" anchorCtr="0">
            <a:noAutofit/>
          </a:bodyPr>
          <a:lstStyle/>
          <a:p>
            <a:pPr marL="0" indent="0">
              <a:buNone/>
            </a:pPr>
            <a:r>
              <a:rPr lang="es-CO" sz="3000" dirty="0" smtClean="0">
                <a:latin typeface="Lexend Deca"/>
                <a:ea typeface="Lexend Deca"/>
                <a:cs typeface="Lexend Deca"/>
              </a:rPr>
              <a:t>Diagrama </a:t>
            </a:r>
            <a:r>
              <a:rPr lang="es-CO" sz="3000" dirty="0">
                <a:latin typeface="Lexend Deca"/>
                <a:ea typeface="Lexend Deca"/>
                <a:cs typeface="Lexend Deca"/>
              </a:rPr>
              <a:t>de </a:t>
            </a:r>
            <a:r>
              <a:rPr lang="es-CO" sz="3000" dirty="0" smtClean="0">
                <a:latin typeface="Lexend Deca"/>
                <a:ea typeface="Lexend Deca"/>
                <a:cs typeface="Lexend Deca"/>
              </a:rPr>
              <a:t>clases</a:t>
            </a:r>
          </a:p>
        </p:txBody>
      </p:sp>
      <p:pic>
        <p:nvPicPr>
          <p:cNvPr id="10" name="Imagen 9">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421" y="1223061"/>
            <a:ext cx="3988306" cy="2548839"/>
          </a:xfrm>
          <a:prstGeom prst="rect">
            <a:avLst/>
          </a:prstGeom>
        </p:spPr>
      </p:pic>
    </p:spTree>
    <p:extLst>
      <p:ext uri="{BB962C8B-B14F-4D97-AF65-F5344CB8AC3E}">
        <p14:creationId xmlns:p14="http://schemas.microsoft.com/office/powerpoint/2010/main" val="5570996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49" y="782300"/>
            <a:ext cx="3008077" cy="3579000"/>
          </a:xfrm>
          <a:prstGeom prst="rect">
            <a:avLst/>
          </a:prstGeom>
        </p:spPr>
        <p:txBody>
          <a:bodyPr spcFirstLastPara="1" wrap="square" lIns="0" tIns="0" rIns="0" bIns="0" anchor="ctr" anchorCtr="0">
            <a:noAutofit/>
          </a:bodyPr>
          <a:lstStyle/>
          <a:p>
            <a:pPr marL="0" lvl="0" indent="0">
              <a:buNone/>
            </a:pPr>
            <a:r>
              <a:rPr lang="es-MX" sz="3000" dirty="0" smtClean="0">
                <a:latin typeface="Lexend Deca"/>
                <a:ea typeface="Lexend Deca"/>
                <a:cs typeface="Lexend Deca"/>
              </a:rPr>
              <a:t>Modelo relacional</a:t>
            </a:r>
            <a:endParaRPr lang="es-ES" sz="3000" dirty="0">
              <a:latin typeface="Lexend Deca"/>
              <a:ea typeface="Lexend Deca"/>
              <a:cs typeface="Lexend Deca"/>
              <a:sym typeface="Calibri"/>
            </a:endParaRPr>
          </a:p>
        </p:txBody>
      </p:sp>
      <p:pic>
        <p:nvPicPr>
          <p:cNvPr id="11" name="Imagen 10">
            <a:hlinkClick r:id="rId3" action="ppaction://hlinkfile"/>
          </p:cNvPr>
          <p:cNvPicPr>
            <a:picLocks noChangeAspect="1"/>
          </p:cNvPicPr>
          <p:nvPr/>
        </p:nvPicPr>
        <p:blipFill rotWithShape="1">
          <a:blip r:embed="rId4">
            <a:extLst>
              <a:ext uri="{28A0092B-C50C-407E-A947-70E740481C1C}">
                <a14:useLocalDpi xmlns:a14="http://schemas.microsoft.com/office/drawing/2010/main" val="0"/>
              </a:ext>
            </a:extLst>
          </a:blip>
          <a:srcRect r="39173"/>
          <a:stretch/>
        </p:blipFill>
        <p:spPr>
          <a:xfrm>
            <a:off x="4324501" y="1228476"/>
            <a:ext cx="3988225" cy="2543424"/>
          </a:xfrm>
          <a:prstGeom prst="rect">
            <a:avLst/>
          </a:prstGeom>
        </p:spPr>
      </p:pic>
    </p:spTree>
    <p:extLst>
      <p:ext uri="{BB962C8B-B14F-4D97-AF65-F5344CB8AC3E}">
        <p14:creationId xmlns:p14="http://schemas.microsoft.com/office/powerpoint/2010/main" val="36951145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685799" y="602673"/>
            <a:ext cx="4374573" cy="1667577"/>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5400" dirty="0" smtClean="0"/>
              <a:t>Presentación de empresa</a:t>
            </a:r>
            <a:endParaRPr sz="5400" dirty="0"/>
          </a:p>
        </p:txBody>
      </p:sp>
      <p:sp>
        <p:nvSpPr>
          <p:cNvPr id="81" name="Google Shape;81;p15"/>
          <p:cNvSpPr txBox="1">
            <a:spLocks noGrp="1"/>
          </p:cNvSpPr>
          <p:nvPr>
            <p:ph type="subTitle" idx="4294967295"/>
          </p:nvPr>
        </p:nvSpPr>
        <p:spPr>
          <a:xfrm>
            <a:off x="685799" y="2302047"/>
            <a:ext cx="4083627" cy="2675198"/>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b="1" dirty="0" smtClean="0">
                <a:latin typeface="Muli"/>
                <a:ea typeface="Muli"/>
                <a:cs typeface="Muli"/>
                <a:sym typeface="Muli"/>
              </a:rPr>
              <a:t>Integrantes:</a:t>
            </a:r>
            <a:endParaRPr sz="1800" b="1" dirty="0">
              <a:latin typeface="Muli"/>
              <a:ea typeface="Muli"/>
              <a:cs typeface="Muli"/>
              <a:sym typeface="Muli"/>
            </a:endParaRPr>
          </a:p>
          <a:p>
            <a:r>
              <a:rPr lang="x-none" sz="1800" dirty="0" smtClean="0"/>
              <a:t>Jenifer </a:t>
            </a:r>
            <a:r>
              <a:rPr lang="x-none" sz="1800" dirty="0"/>
              <a:t>Yuranni Triana Jiménez</a:t>
            </a:r>
          </a:p>
          <a:p>
            <a:r>
              <a:rPr lang="x-none" sz="1800" dirty="0"/>
              <a:t>Miguel</a:t>
            </a:r>
            <a:r>
              <a:rPr lang="es-CO" sz="1800" dirty="0"/>
              <a:t> Esteban</a:t>
            </a:r>
            <a:r>
              <a:rPr lang="x-none" sz="1800" dirty="0"/>
              <a:t> López</a:t>
            </a:r>
            <a:r>
              <a:rPr lang="es-CO" sz="1800" dirty="0"/>
              <a:t> Martínez</a:t>
            </a:r>
          </a:p>
          <a:p>
            <a:r>
              <a:rPr lang="es-CO" sz="1800" dirty="0" err="1"/>
              <a:t>Brayan</a:t>
            </a:r>
            <a:r>
              <a:rPr lang="es-CO" sz="1800" dirty="0"/>
              <a:t> </a:t>
            </a:r>
            <a:r>
              <a:rPr lang="x-none" sz="1800" dirty="0"/>
              <a:t>Nicolás Tapia </a:t>
            </a:r>
          </a:p>
          <a:p>
            <a:r>
              <a:rPr lang="es-CO" sz="1800" dirty="0"/>
              <a:t>Carlos </a:t>
            </a:r>
            <a:r>
              <a:rPr lang="x-none" sz="1800" dirty="0"/>
              <a:t>Andres</a:t>
            </a:r>
            <a:r>
              <a:rPr lang="es-CO" sz="1800" dirty="0"/>
              <a:t> </a:t>
            </a:r>
            <a:r>
              <a:rPr lang="es-CO" sz="1800" dirty="0" err="1"/>
              <a:t>Norato</a:t>
            </a:r>
            <a:r>
              <a:rPr lang="es-CO" sz="1800" dirty="0"/>
              <a:t> Gómez</a:t>
            </a:r>
            <a:endParaRPr lang="x-none" sz="1800" dirty="0"/>
          </a:p>
          <a:p>
            <a:pPr marL="0" lvl="0" indent="0" algn="l" rtl="0">
              <a:spcBef>
                <a:spcPts val="600"/>
              </a:spcBef>
              <a:spcAft>
                <a:spcPts val="0"/>
              </a:spcAft>
              <a:buClr>
                <a:schemeClr val="dk1"/>
              </a:buClr>
              <a:buSzPts val="1100"/>
              <a:buFont typeface="Arial"/>
              <a:buNone/>
            </a:pPr>
            <a:endParaRPr sz="1800" b="1" dirty="0"/>
          </a:p>
        </p:txBody>
      </p:sp>
      <p:pic>
        <p:nvPicPr>
          <p:cNvPr id="82" name="Google Shape;82;p15"/>
          <p:cNvPicPr preferRelativeResize="0"/>
          <p:nvPr/>
        </p:nvPicPr>
        <p:blipFill>
          <a:blip r:embed="rId3">
            <a:extLst>
              <a:ext uri="{28A0092B-C50C-407E-A947-70E740481C1C}">
                <a14:useLocalDpi xmlns:a14="http://schemas.microsoft.com/office/drawing/2010/main" val="0"/>
              </a:ext>
            </a:extLst>
          </a:blip>
          <a:stretch>
            <a:fillRect/>
          </a:stretch>
        </p:blipFill>
        <p:spPr>
          <a:xfrm>
            <a:off x="5143500" y="1040850"/>
            <a:ext cx="3337084" cy="3061800"/>
          </a:xfrm>
          <a:prstGeom prst="hexagon">
            <a:avLst>
              <a:gd name="adj" fmla="val 25000"/>
              <a:gd name="vf" fmla="val 115470"/>
            </a:avLst>
          </a:prstGeom>
          <a:noFill/>
          <a:ln>
            <a:noFill/>
          </a:ln>
          <a:effectLst>
            <a:outerShdw blurRad="257175" dist="57150" dir="5400000" algn="bl" rotWithShape="0">
              <a:schemeClr val="dk1">
                <a:alpha val="50000"/>
              </a:schemeClr>
            </a:outerShdw>
          </a:effectLst>
        </p:spPr>
      </p:pic>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9"/>
          <p:cNvPicPr preferRelativeResize="0"/>
          <p:nvPr/>
        </p:nvPicPr>
        <p:blipFill>
          <a:blip r:embed="rId3">
            <a:alphaModFix/>
          </a:blip>
          <a:stretch>
            <a:fillRect/>
          </a:stretch>
        </p:blipFill>
        <p:spPr>
          <a:xfrm>
            <a:off x="5210416" y="2211062"/>
            <a:ext cx="2017495" cy="1209250"/>
          </a:xfrm>
          <a:prstGeom prst="rect">
            <a:avLst/>
          </a:prstGeom>
          <a:noFill/>
          <a:ln>
            <a:noFill/>
          </a:ln>
        </p:spPr>
      </p:pic>
      <p:sp>
        <p:nvSpPr>
          <p:cNvPr id="111" name="Google Shape;111;p19"/>
          <p:cNvSpPr txBox="1">
            <a:spLocks noGrp="1"/>
          </p:cNvSpPr>
          <p:nvPr>
            <p:ph type="ctrTitle" idx="4294967295"/>
          </p:nvPr>
        </p:nvSpPr>
        <p:spPr>
          <a:xfrm>
            <a:off x="768537" y="1833800"/>
            <a:ext cx="3592335" cy="63401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dirty="0" smtClean="0"/>
              <a:t>Tercer trimestre</a:t>
            </a:r>
            <a:endParaRPr sz="3600" dirty="0"/>
          </a:p>
        </p:txBody>
      </p:sp>
      <p:sp>
        <p:nvSpPr>
          <p:cNvPr id="112" name="Google Shape;112;p19"/>
          <p:cNvSpPr txBox="1">
            <a:spLocks noGrp="1"/>
          </p:cNvSpPr>
          <p:nvPr>
            <p:ph type="subTitle" idx="4294967295"/>
          </p:nvPr>
        </p:nvSpPr>
        <p:spPr>
          <a:xfrm>
            <a:off x="768537" y="2583351"/>
            <a:ext cx="3332700" cy="865004"/>
          </a:xfrm>
          <a:prstGeom prst="rect">
            <a:avLst/>
          </a:prstGeom>
        </p:spPr>
        <p:txBody>
          <a:bodyPr spcFirstLastPara="1" wrap="square" lIns="0" tIns="0" rIns="0" bIns="0" anchor="t" anchorCtr="0">
            <a:noAutofit/>
          </a:bodyPr>
          <a:lstStyle/>
          <a:p>
            <a:pPr marL="0" indent="0">
              <a:spcBef>
                <a:spcPts val="0"/>
              </a:spcBef>
              <a:buClr>
                <a:schemeClr val="accent4"/>
              </a:buClr>
              <a:buNone/>
            </a:pPr>
            <a:r>
              <a:rPr lang="es-ES" sz="1600" dirty="0">
                <a:solidFill>
                  <a:schemeClr val="accent4"/>
                </a:solidFill>
                <a:sym typeface="Calibri"/>
              </a:rPr>
              <a:t>Base de datos</a:t>
            </a:r>
          </a:p>
          <a:p>
            <a:pPr marL="0" indent="0">
              <a:spcBef>
                <a:spcPts val="0"/>
              </a:spcBef>
              <a:buClr>
                <a:schemeClr val="accent4"/>
              </a:buClr>
              <a:buNone/>
            </a:pPr>
            <a:r>
              <a:rPr lang="es-ES" sz="1600" dirty="0" smtClean="0">
                <a:solidFill>
                  <a:schemeClr val="accent4"/>
                </a:solidFill>
                <a:sym typeface="Calibri"/>
              </a:rPr>
              <a:t>Aplicativo funcional</a:t>
            </a:r>
            <a:endParaRPr lang="es-ES" sz="1600" dirty="0">
              <a:solidFill>
                <a:schemeClr val="accent4"/>
              </a:solidFill>
              <a:sym typeface="Calibri"/>
            </a:endParaRPr>
          </a:p>
          <a:p>
            <a:pPr marL="0" indent="0">
              <a:spcBef>
                <a:spcPts val="0"/>
              </a:spcBef>
              <a:buClr>
                <a:schemeClr val="accent4"/>
              </a:buClr>
              <a:buNone/>
            </a:pPr>
            <a:r>
              <a:rPr lang="es-CO" sz="1600" dirty="0">
                <a:solidFill>
                  <a:schemeClr val="accent4"/>
                </a:solidFill>
              </a:rPr>
              <a:t>Sistema de control de versiones </a:t>
            </a:r>
            <a:endParaRPr lang="es-ES" sz="1600" dirty="0">
              <a:solidFill>
                <a:schemeClr val="accent4"/>
              </a:solidFill>
              <a:sym typeface="Calibri"/>
            </a:endParaRPr>
          </a:p>
        </p:txBody>
      </p:sp>
      <p:sp>
        <p:nvSpPr>
          <p:cNvPr id="113" name="Google Shape;113;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114" name="Google Shape;114;p19"/>
          <p:cNvPicPr preferRelativeResize="0"/>
          <p:nvPr/>
        </p:nvPicPr>
        <p:blipFill>
          <a:blip r:embed="rId4">
            <a:alphaModFix/>
          </a:blip>
          <a:stretch>
            <a:fillRect/>
          </a:stretch>
        </p:blipFill>
        <p:spPr>
          <a:xfrm>
            <a:off x="4386955" y="1434470"/>
            <a:ext cx="481900" cy="555275"/>
          </a:xfrm>
          <a:prstGeom prst="rect">
            <a:avLst/>
          </a:prstGeom>
          <a:noFill/>
          <a:ln>
            <a:noFill/>
          </a:ln>
        </p:spPr>
      </p:pic>
      <p:pic>
        <p:nvPicPr>
          <p:cNvPr id="115" name="Google Shape;115;p19"/>
          <p:cNvPicPr preferRelativeResize="0"/>
          <p:nvPr/>
        </p:nvPicPr>
        <p:blipFill>
          <a:blip r:embed="rId5">
            <a:alphaModFix/>
          </a:blip>
          <a:stretch>
            <a:fillRect/>
          </a:stretch>
        </p:blipFill>
        <p:spPr>
          <a:xfrm>
            <a:off x="4569684" y="1556163"/>
            <a:ext cx="481900" cy="555275"/>
          </a:xfrm>
          <a:prstGeom prst="rect">
            <a:avLst/>
          </a:prstGeom>
          <a:noFill/>
          <a:ln>
            <a:noFill/>
          </a:ln>
        </p:spPr>
      </p:pic>
      <p:pic>
        <p:nvPicPr>
          <p:cNvPr id="116" name="Google Shape;116;p19"/>
          <p:cNvPicPr preferRelativeResize="0"/>
          <p:nvPr/>
        </p:nvPicPr>
        <p:blipFill>
          <a:blip r:embed="rId6">
            <a:alphaModFix/>
          </a:blip>
          <a:stretch>
            <a:fillRect/>
          </a:stretch>
        </p:blipFill>
        <p:spPr>
          <a:xfrm>
            <a:off x="5654025" y="2170138"/>
            <a:ext cx="1111472" cy="961913"/>
          </a:xfrm>
          <a:prstGeom prst="rect">
            <a:avLst/>
          </a:prstGeom>
          <a:noFill/>
          <a:ln>
            <a:noFill/>
          </a:ln>
        </p:spPr>
      </p:pic>
      <p:pic>
        <p:nvPicPr>
          <p:cNvPr id="117" name="Google Shape;117;p19"/>
          <p:cNvPicPr preferRelativeResize="0"/>
          <p:nvPr/>
        </p:nvPicPr>
        <p:blipFill>
          <a:blip r:embed="rId6">
            <a:alphaModFix/>
          </a:blip>
          <a:stretch>
            <a:fillRect/>
          </a:stretch>
        </p:blipFill>
        <p:spPr>
          <a:xfrm>
            <a:off x="5654025" y="1777572"/>
            <a:ext cx="1111472" cy="961913"/>
          </a:xfrm>
          <a:prstGeom prst="rect">
            <a:avLst/>
          </a:prstGeom>
          <a:noFill/>
          <a:ln>
            <a:noFill/>
          </a:ln>
        </p:spPr>
      </p:pic>
      <p:pic>
        <p:nvPicPr>
          <p:cNvPr id="118" name="Google Shape;118;p19"/>
          <p:cNvPicPr preferRelativeResize="0"/>
          <p:nvPr/>
        </p:nvPicPr>
        <p:blipFill>
          <a:blip r:embed="rId7">
            <a:alphaModFix/>
          </a:blip>
          <a:stretch>
            <a:fillRect/>
          </a:stretch>
        </p:blipFill>
        <p:spPr>
          <a:xfrm>
            <a:off x="5587011" y="756240"/>
            <a:ext cx="1245500" cy="799942"/>
          </a:xfrm>
          <a:prstGeom prst="rect">
            <a:avLst/>
          </a:prstGeom>
          <a:noFill/>
          <a:ln>
            <a:noFill/>
          </a:ln>
        </p:spPr>
      </p:pic>
      <p:pic>
        <p:nvPicPr>
          <p:cNvPr id="119" name="Google Shape;119;p19"/>
          <p:cNvPicPr preferRelativeResize="0"/>
          <p:nvPr/>
        </p:nvPicPr>
        <p:blipFill>
          <a:blip r:embed="rId8">
            <a:alphaModFix/>
          </a:blip>
          <a:stretch>
            <a:fillRect/>
          </a:stretch>
        </p:blipFill>
        <p:spPr>
          <a:xfrm>
            <a:off x="7380302" y="1666762"/>
            <a:ext cx="848475" cy="555275"/>
          </a:xfrm>
          <a:prstGeom prst="rect">
            <a:avLst/>
          </a:prstGeom>
          <a:noFill/>
          <a:ln>
            <a:noFill/>
          </a:ln>
        </p:spPr>
      </p:pic>
      <p:cxnSp>
        <p:nvCxnSpPr>
          <p:cNvPr id="120" name="Google Shape;120;p19"/>
          <p:cNvCxnSpPr/>
          <p:nvPr/>
        </p:nvCxnSpPr>
        <p:spPr>
          <a:xfrm>
            <a:off x="6958825" y="3257288"/>
            <a:ext cx="664200" cy="383400"/>
          </a:xfrm>
          <a:prstGeom prst="straightConnector1">
            <a:avLst/>
          </a:prstGeom>
          <a:noFill/>
          <a:ln w="19050" cap="rnd" cmpd="sng">
            <a:solidFill>
              <a:schemeClr val="accent3"/>
            </a:solidFill>
            <a:prstDash val="dash"/>
            <a:round/>
            <a:headEnd type="none" w="med" len="med"/>
            <a:tailEnd type="none" w="med" len="med"/>
          </a:ln>
        </p:spPr>
      </p:cxnSp>
      <p:cxnSp>
        <p:nvCxnSpPr>
          <p:cNvPr id="121" name="Google Shape;121;p19"/>
          <p:cNvCxnSpPr/>
          <p:nvPr/>
        </p:nvCxnSpPr>
        <p:spPr>
          <a:xfrm>
            <a:off x="4910575" y="2035238"/>
            <a:ext cx="559800" cy="323100"/>
          </a:xfrm>
          <a:prstGeom prst="straightConnector1">
            <a:avLst/>
          </a:prstGeom>
          <a:noFill/>
          <a:ln w="19050" cap="rnd" cmpd="sng">
            <a:solidFill>
              <a:schemeClr val="accent6"/>
            </a:solidFill>
            <a:prstDash val="dash"/>
            <a:round/>
            <a:headEnd type="none" w="med" len="med"/>
            <a:tailEnd type="none" w="med" len="med"/>
          </a:ln>
        </p:spPr>
      </p:cxnSp>
      <p:pic>
        <p:nvPicPr>
          <p:cNvPr id="122" name="Google Shape;122;p19"/>
          <p:cNvPicPr preferRelativeResize="0"/>
          <p:nvPr/>
        </p:nvPicPr>
        <p:blipFill>
          <a:blip r:embed="rId9">
            <a:alphaModFix/>
          </a:blip>
          <a:stretch>
            <a:fillRect/>
          </a:stretch>
        </p:blipFill>
        <p:spPr>
          <a:xfrm>
            <a:off x="7703038" y="1370716"/>
            <a:ext cx="190716" cy="555275"/>
          </a:xfrm>
          <a:prstGeom prst="rect">
            <a:avLst/>
          </a:prstGeom>
          <a:noFill/>
          <a:ln>
            <a:noFill/>
          </a:ln>
        </p:spPr>
      </p:pic>
      <p:cxnSp>
        <p:nvCxnSpPr>
          <p:cNvPr id="123" name="Google Shape;123;p19"/>
          <p:cNvCxnSpPr/>
          <p:nvPr/>
        </p:nvCxnSpPr>
        <p:spPr>
          <a:xfrm flipH="1">
            <a:off x="4637575" y="3181088"/>
            <a:ext cx="936600" cy="540900"/>
          </a:xfrm>
          <a:prstGeom prst="straightConnector1">
            <a:avLst/>
          </a:prstGeom>
          <a:noFill/>
          <a:ln w="19050" cap="rnd" cmpd="sng">
            <a:solidFill>
              <a:schemeClr val="accent3"/>
            </a:solidFill>
            <a:prstDash val="dash"/>
            <a:round/>
            <a:headEnd type="none" w="med" len="med"/>
            <a:tailEnd type="none" w="med" len="med"/>
          </a:ln>
        </p:spPr>
      </p:cxnSp>
      <p:cxnSp>
        <p:nvCxnSpPr>
          <p:cNvPr id="124" name="Google Shape;124;p19"/>
          <p:cNvCxnSpPr/>
          <p:nvPr/>
        </p:nvCxnSpPr>
        <p:spPr>
          <a:xfrm flipH="1">
            <a:off x="6910225" y="2111438"/>
            <a:ext cx="559800" cy="323100"/>
          </a:xfrm>
          <a:prstGeom prst="straightConnector1">
            <a:avLst/>
          </a:prstGeom>
          <a:noFill/>
          <a:ln w="19050" cap="rnd" cmpd="sng">
            <a:solidFill>
              <a:schemeClr val="accent1"/>
            </a:solidFill>
            <a:prstDash val="dash"/>
            <a:round/>
            <a:headEnd type="none" w="med" len="med"/>
            <a:tailEnd type="none" w="med" len="med"/>
          </a:ln>
        </p:spPr>
      </p:cxnSp>
      <p:pic>
        <p:nvPicPr>
          <p:cNvPr id="125" name="Google Shape;125;p19"/>
          <p:cNvPicPr preferRelativeResize="0"/>
          <p:nvPr/>
        </p:nvPicPr>
        <p:blipFill>
          <a:blip r:embed="rId10">
            <a:alphaModFix/>
          </a:blip>
          <a:stretch>
            <a:fillRect/>
          </a:stretch>
        </p:blipFill>
        <p:spPr>
          <a:xfrm>
            <a:off x="4422863" y="2732996"/>
            <a:ext cx="1019495" cy="1122001"/>
          </a:xfrm>
          <a:prstGeom prst="rect">
            <a:avLst/>
          </a:prstGeom>
          <a:noFill/>
          <a:ln>
            <a:noFill/>
          </a:ln>
        </p:spPr>
      </p:pic>
      <p:pic>
        <p:nvPicPr>
          <p:cNvPr id="126" name="Google Shape;126;p19"/>
          <p:cNvPicPr preferRelativeResize="0"/>
          <p:nvPr/>
        </p:nvPicPr>
        <p:blipFill>
          <a:blip r:embed="rId11">
            <a:alphaModFix/>
          </a:blip>
          <a:stretch>
            <a:fillRect/>
          </a:stretch>
        </p:blipFill>
        <p:spPr>
          <a:xfrm>
            <a:off x="7660716" y="3287994"/>
            <a:ext cx="430025" cy="599150"/>
          </a:xfrm>
          <a:prstGeom prst="rect">
            <a:avLst/>
          </a:prstGeom>
          <a:noFill/>
          <a:ln>
            <a:noFill/>
          </a:ln>
        </p:spPr>
      </p:pic>
      <p:pic>
        <p:nvPicPr>
          <p:cNvPr id="127" name="Google Shape;127;p19"/>
          <p:cNvPicPr preferRelativeResize="0"/>
          <p:nvPr/>
        </p:nvPicPr>
        <p:blipFill>
          <a:blip r:embed="rId12">
            <a:alphaModFix/>
          </a:blip>
          <a:stretch>
            <a:fillRect/>
          </a:stretch>
        </p:blipFill>
        <p:spPr>
          <a:xfrm>
            <a:off x="8034133" y="3448355"/>
            <a:ext cx="430025" cy="599150"/>
          </a:xfrm>
          <a:prstGeom prst="rect">
            <a:avLst/>
          </a:prstGeom>
          <a:noFill/>
          <a:ln>
            <a:noFill/>
          </a:ln>
        </p:spPr>
      </p:pic>
      <p:sp>
        <p:nvSpPr>
          <p:cNvPr id="128" name="Google Shape;128;p19"/>
          <p:cNvSpPr/>
          <p:nvPr/>
        </p:nvSpPr>
        <p:spPr>
          <a:xfrm>
            <a:off x="6114350" y="1645250"/>
            <a:ext cx="190800" cy="476700"/>
          </a:xfrm>
          <a:prstGeom prst="upDownArrow">
            <a:avLst>
              <a:gd name="adj1" fmla="val 50000"/>
              <a:gd name="adj2" fmla="val 50000"/>
            </a:avLst>
          </a:prstGeom>
          <a:gradFill>
            <a:gsLst>
              <a:gs pos="0">
                <a:schemeClr val="accent4"/>
              </a:gs>
              <a:gs pos="100000">
                <a:srgbClr val="00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50" y="782300"/>
            <a:ext cx="2537700" cy="3579000"/>
          </a:xfrm>
          <a:prstGeom prst="rect">
            <a:avLst/>
          </a:prstGeom>
        </p:spPr>
        <p:txBody>
          <a:bodyPr spcFirstLastPara="1" wrap="square" lIns="0" tIns="0" rIns="0" bIns="0" anchor="ctr" anchorCtr="0">
            <a:noAutofit/>
          </a:bodyPr>
          <a:lstStyle/>
          <a:p>
            <a:pPr marL="0" indent="0">
              <a:buNone/>
            </a:pPr>
            <a:r>
              <a:rPr lang="es-ES" sz="3000" dirty="0" smtClean="0">
                <a:latin typeface="Lexend Deca"/>
                <a:ea typeface="Lexend Deca"/>
                <a:cs typeface="Lexend Deca"/>
                <a:sym typeface="Calibri"/>
              </a:rPr>
              <a:t>Base </a:t>
            </a:r>
            <a:r>
              <a:rPr lang="es-ES" sz="3000" dirty="0">
                <a:latin typeface="Lexend Deca"/>
                <a:ea typeface="Lexend Deca"/>
                <a:cs typeface="Lexend Deca"/>
                <a:sym typeface="Calibri"/>
              </a:rPr>
              <a:t>de </a:t>
            </a:r>
            <a:r>
              <a:rPr lang="es-ES" sz="3000" dirty="0" smtClean="0">
                <a:latin typeface="Lexend Deca"/>
                <a:ea typeface="Lexend Deca"/>
                <a:cs typeface="Lexend Deca"/>
                <a:sym typeface="Calibri"/>
              </a:rPr>
              <a:t>datos</a:t>
            </a:r>
            <a:endParaRPr sz="3000" dirty="0">
              <a:latin typeface="Lexend Deca"/>
              <a:ea typeface="Lexend Deca"/>
              <a:cs typeface="Lexend Deca"/>
              <a:sym typeface="Lexend Deca"/>
            </a:endParaRPr>
          </a:p>
        </p:txBody>
      </p:sp>
      <p:pic>
        <p:nvPicPr>
          <p:cNvPr id="10" name="Imagen 9">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7164" y="1229646"/>
            <a:ext cx="4015954" cy="2552646"/>
          </a:xfrm>
          <a:prstGeom prst="rect">
            <a:avLst/>
          </a:prstGeom>
        </p:spPr>
      </p:pic>
    </p:spTree>
    <p:extLst>
      <p:ext uri="{BB962C8B-B14F-4D97-AF65-F5344CB8AC3E}">
        <p14:creationId xmlns:p14="http://schemas.microsoft.com/office/powerpoint/2010/main" val="28932056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50" y="782300"/>
            <a:ext cx="3017898" cy="3579000"/>
          </a:xfrm>
          <a:prstGeom prst="rect">
            <a:avLst/>
          </a:prstGeom>
        </p:spPr>
        <p:txBody>
          <a:bodyPr spcFirstLastPara="1" wrap="square" lIns="0" tIns="0" rIns="0" bIns="0" anchor="ctr" anchorCtr="0">
            <a:noAutofit/>
          </a:bodyPr>
          <a:lstStyle/>
          <a:p>
            <a:pPr marL="0" indent="0">
              <a:buNone/>
            </a:pPr>
            <a:r>
              <a:rPr lang="es-ES" sz="3000" dirty="0" smtClean="0">
                <a:latin typeface="Lexend Deca"/>
                <a:ea typeface="Lexend Deca"/>
                <a:cs typeface="Lexend Deca"/>
                <a:sym typeface="Calibri"/>
              </a:rPr>
              <a:t>Aplicativo </a:t>
            </a:r>
            <a:r>
              <a:rPr lang="es-ES" sz="3000" dirty="0">
                <a:latin typeface="Lexend Deca"/>
                <a:ea typeface="Lexend Deca"/>
                <a:cs typeface="Lexend Deca"/>
                <a:sym typeface="Calibri"/>
              </a:rPr>
              <a:t>funcional</a:t>
            </a:r>
            <a:endParaRPr sz="3000" dirty="0">
              <a:latin typeface="Lexend Deca"/>
              <a:ea typeface="Lexend Deca"/>
              <a:cs typeface="Lexend Deca"/>
              <a:sym typeface="Lexend Deca"/>
            </a:endParaRPr>
          </a:p>
        </p:txBody>
      </p:sp>
      <p:pic>
        <p:nvPicPr>
          <p:cNvPr id="11" name="Imagen 10">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r="3609"/>
          <a:stretch/>
        </p:blipFill>
        <p:spPr>
          <a:xfrm>
            <a:off x="4307261" y="1218201"/>
            <a:ext cx="4005466" cy="2553700"/>
          </a:xfrm>
          <a:prstGeom prst="rect">
            <a:avLst/>
          </a:prstGeom>
        </p:spPr>
      </p:pic>
    </p:spTree>
    <p:extLst>
      <p:ext uri="{BB962C8B-B14F-4D97-AF65-F5344CB8AC3E}">
        <p14:creationId xmlns:p14="http://schemas.microsoft.com/office/powerpoint/2010/main" val="3420132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50" y="782300"/>
            <a:ext cx="3017898" cy="3579000"/>
          </a:xfrm>
          <a:prstGeom prst="rect">
            <a:avLst/>
          </a:prstGeom>
        </p:spPr>
        <p:txBody>
          <a:bodyPr spcFirstLastPara="1" wrap="square" lIns="0" tIns="0" rIns="0" bIns="0" anchor="ctr" anchorCtr="0">
            <a:noAutofit/>
          </a:bodyPr>
          <a:lstStyle/>
          <a:p>
            <a:pPr marL="0" lvl="0" indent="0">
              <a:buNone/>
            </a:pPr>
            <a:r>
              <a:rPr lang="es-CO" sz="3000" dirty="0" smtClean="0">
                <a:latin typeface="Lexend Deca"/>
                <a:ea typeface="Lexend Deca"/>
                <a:cs typeface="Lexend Deca"/>
              </a:rPr>
              <a:t>Sistema </a:t>
            </a:r>
            <a:r>
              <a:rPr lang="es-CO" sz="3000" dirty="0">
                <a:latin typeface="Lexend Deca"/>
                <a:ea typeface="Lexend Deca"/>
                <a:cs typeface="Lexend Deca"/>
              </a:rPr>
              <a:t>de control de </a:t>
            </a:r>
            <a:r>
              <a:rPr lang="es-CO" sz="3000" dirty="0" smtClean="0">
                <a:latin typeface="Lexend Deca"/>
                <a:ea typeface="Lexend Deca"/>
                <a:cs typeface="Lexend Deca"/>
              </a:rPr>
              <a:t>versiones</a:t>
            </a:r>
            <a:endParaRPr lang="es-ES" sz="3000" dirty="0">
              <a:latin typeface="Lexend Deca"/>
              <a:ea typeface="Lexend Deca"/>
              <a:cs typeface="Lexend Deca"/>
              <a:sym typeface="Calibri"/>
            </a:endParaRPr>
          </a:p>
        </p:txBody>
      </p:sp>
      <p:pic>
        <p:nvPicPr>
          <p:cNvPr id="10" name="Imagen 9">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3277" y="1223062"/>
            <a:ext cx="3989450" cy="2538448"/>
          </a:xfrm>
          <a:prstGeom prst="rect">
            <a:avLst/>
          </a:prstGeom>
        </p:spPr>
      </p:pic>
    </p:spTree>
    <p:extLst>
      <p:ext uri="{BB962C8B-B14F-4D97-AF65-F5344CB8AC3E}">
        <p14:creationId xmlns:p14="http://schemas.microsoft.com/office/powerpoint/2010/main" val="21559628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685800" y="2263596"/>
            <a:ext cx="4263900" cy="555754"/>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s-ES" dirty="0" smtClean="0"/>
              <a:t>Cuarto trimestre</a:t>
            </a:r>
            <a:endParaRPr dirty="0"/>
          </a:p>
        </p:txBody>
      </p:sp>
      <p:sp>
        <p:nvSpPr>
          <p:cNvPr id="95" name="Google Shape;95;p17"/>
          <p:cNvSpPr txBox="1">
            <a:spLocks noGrp="1"/>
          </p:cNvSpPr>
          <p:nvPr>
            <p:ph type="subTitle" idx="1"/>
          </p:nvPr>
        </p:nvSpPr>
        <p:spPr>
          <a:xfrm>
            <a:off x="685800" y="2916253"/>
            <a:ext cx="4263900" cy="1053073"/>
          </a:xfrm>
          <a:prstGeom prst="rect">
            <a:avLst/>
          </a:prstGeom>
        </p:spPr>
        <p:txBody>
          <a:bodyPr spcFirstLastPara="1" wrap="square" lIns="0" tIns="0" rIns="0" bIns="0" anchor="t" anchorCtr="0">
            <a:noAutofit/>
          </a:bodyPr>
          <a:lstStyle/>
          <a:p>
            <a:pPr marL="0" indent="0"/>
            <a:r>
              <a:rPr lang="es-ES" dirty="0" smtClean="0">
                <a:sym typeface="Calibri"/>
              </a:rPr>
              <a:t>Manual técnico</a:t>
            </a:r>
          </a:p>
          <a:p>
            <a:pPr marL="0" indent="0"/>
            <a:r>
              <a:rPr lang="es-ES" dirty="0">
                <a:sym typeface="Calibri"/>
              </a:rPr>
              <a:t>Manual </a:t>
            </a:r>
            <a:r>
              <a:rPr lang="es-ES" dirty="0" smtClean="0">
                <a:sym typeface="Calibri"/>
              </a:rPr>
              <a:t>de instalación</a:t>
            </a:r>
          </a:p>
          <a:p>
            <a:pPr marL="0" indent="0"/>
            <a:r>
              <a:rPr lang="es-ES" dirty="0">
                <a:sym typeface="Calibri"/>
              </a:rPr>
              <a:t>Manual </a:t>
            </a:r>
            <a:r>
              <a:rPr lang="es-ES" dirty="0" smtClean="0">
                <a:sym typeface="Calibri"/>
              </a:rPr>
              <a:t>de usuario</a:t>
            </a:r>
            <a:endParaRPr lang="es-ES" dirty="0">
              <a:sym typeface="Calibri"/>
            </a:endParaRPr>
          </a:p>
          <a:p>
            <a:pPr marL="0" lvl="0" indent="0" algn="l" rtl="0">
              <a:spcBef>
                <a:spcPts val="0"/>
              </a:spcBef>
              <a:spcAft>
                <a:spcPts val="0"/>
              </a:spcAft>
              <a:buNone/>
            </a:pPr>
            <a:endParaRPr dirty="0"/>
          </a:p>
        </p:txBody>
      </p:sp>
      <p:grpSp>
        <p:nvGrpSpPr>
          <p:cNvPr id="2" name="Grupo 1"/>
          <p:cNvGrpSpPr/>
          <p:nvPr/>
        </p:nvGrpSpPr>
        <p:grpSpPr>
          <a:xfrm>
            <a:off x="5722705" y="1352143"/>
            <a:ext cx="2219340" cy="1852961"/>
            <a:chOff x="5722705" y="1352143"/>
            <a:chExt cx="2219340" cy="1852961"/>
          </a:xfrm>
        </p:grpSpPr>
        <p:pic>
          <p:nvPicPr>
            <p:cNvPr id="96" name="Google Shape;96;p17"/>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97" name="Google Shape;97;p17"/>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7" name="Google Shape;387;p38"/>
            <p:cNvPicPr preferRelativeResize="0"/>
            <p:nvPr/>
          </p:nvPicPr>
          <p:blipFill>
            <a:blip r:embed="rId5">
              <a:alphaModFix/>
            </a:blip>
            <a:stretch>
              <a:fillRect/>
            </a:stretch>
          </p:blipFill>
          <p:spPr>
            <a:xfrm>
              <a:off x="6416820" y="1352143"/>
              <a:ext cx="831110" cy="911453"/>
            </a:xfrm>
            <a:prstGeom prst="rect">
              <a:avLst/>
            </a:prstGeom>
            <a:noFill/>
            <a:ln>
              <a:noFill/>
            </a:ln>
          </p:spPr>
        </p:pic>
      </p:grpSp>
    </p:spTree>
    <p:extLst>
      <p:ext uri="{BB962C8B-B14F-4D97-AF65-F5344CB8AC3E}">
        <p14:creationId xmlns:p14="http://schemas.microsoft.com/office/powerpoint/2010/main" val="41996645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50" y="782300"/>
            <a:ext cx="3148636" cy="3579000"/>
          </a:xfrm>
          <a:prstGeom prst="rect">
            <a:avLst/>
          </a:prstGeom>
        </p:spPr>
        <p:txBody>
          <a:bodyPr spcFirstLastPara="1" wrap="square" lIns="0" tIns="0" rIns="0" bIns="0" anchor="ctr" anchorCtr="0">
            <a:noAutofit/>
          </a:bodyPr>
          <a:lstStyle/>
          <a:p>
            <a:pPr marL="0" indent="0">
              <a:buNone/>
            </a:pPr>
            <a:r>
              <a:rPr lang="es-ES" sz="3000" dirty="0" smtClean="0">
                <a:latin typeface="Lexend Deca"/>
                <a:ea typeface="Lexend Deca"/>
                <a:cs typeface="Lexend Deca"/>
                <a:sym typeface="Calibri"/>
              </a:rPr>
              <a:t>Manual técnico</a:t>
            </a:r>
            <a:endParaRPr lang="es-ES" sz="3000" dirty="0">
              <a:latin typeface="Lexend Deca"/>
              <a:ea typeface="Lexend Deca"/>
              <a:cs typeface="Lexend Deca"/>
              <a:sym typeface="Calibri"/>
            </a:endParaRPr>
          </a:p>
        </p:txBody>
      </p:sp>
      <p:pic>
        <p:nvPicPr>
          <p:cNvPr id="10" name="Imagen 9">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6632" y="1226040"/>
            <a:ext cx="3996095" cy="2545860"/>
          </a:xfrm>
          <a:prstGeom prst="rect">
            <a:avLst/>
          </a:prstGeom>
        </p:spPr>
      </p:pic>
    </p:spTree>
    <p:extLst>
      <p:ext uri="{BB962C8B-B14F-4D97-AF65-F5344CB8AC3E}">
        <p14:creationId xmlns:p14="http://schemas.microsoft.com/office/powerpoint/2010/main" val="493180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50" y="782300"/>
            <a:ext cx="3148636" cy="3579000"/>
          </a:xfrm>
          <a:prstGeom prst="rect">
            <a:avLst/>
          </a:prstGeom>
        </p:spPr>
        <p:txBody>
          <a:bodyPr spcFirstLastPara="1" wrap="square" lIns="0" tIns="0" rIns="0" bIns="0" anchor="ctr" anchorCtr="0">
            <a:noAutofit/>
          </a:bodyPr>
          <a:lstStyle/>
          <a:p>
            <a:pPr marL="0" indent="0">
              <a:buNone/>
            </a:pPr>
            <a:r>
              <a:rPr lang="es-ES" sz="3000" dirty="0" smtClean="0">
                <a:latin typeface="Lexend Deca"/>
                <a:ea typeface="Lexend Deca"/>
                <a:cs typeface="Lexend Deca"/>
                <a:sym typeface="Calibri"/>
              </a:rPr>
              <a:t>Manual de instalación</a:t>
            </a:r>
            <a:endParaRPr lang="es-ES" sz="3000" dirty="0">
              <a:latin typeface="Lexend Deca"/>
              <a:ea typeface="Lexend Deca"/>
              <a:cs typeface="Lexend Deca"/>
              <a:sym typeface="Calibri"/>
            </a:endParaRPr>
          </a:p>
        </p:txBody>
      </p:sp>
      <p:pic>
        <p:nvPicPr>
          <p:cNvPr id="11" name="Imagen 10">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805" y="1223158"/>
            <a:ext cx="3982531" cy="2538352"/>
          </a:xfrm>
          <a:prstGeom prst="rect">
            <a:avLst/>
          </a:prstGeom>
        </p:spPr>
      </p:pic>
    </p:spTree>
    <p:extLst>
      <p:ext uri="{BB962C8B-B14F-4D97-AF65-F5344CB8AC3E}">
        <p14:creationId xmlns:p14="http://schemas.microsoft.com/office/powerpoint/2010/main" val="5936039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50" y="782300"/>
            <a:ext cx="3148636" cy="3579000"/>
          </a:xfrm>
          <a:prstGeom prst="rect">
            <a:avLst/>
          </a:prstGeom>
        </p:spPr>
        <p:txBody>
          <a:bodyPr spcFirstLastPara="1" wrap="square" lIns="0" tIns="0" rIns="0" bIns="0" anchor="ctr" anchorCtr="0">
            <a:noAutofit/>
          </a:bodyPr>
          <a:lstStyle/>
          <a:p>
            <a:pPr marL="0" indent="0">
              <a:buNone/>
            </a:pPr>
            <a:r>
              <a:rPr lang="es-ES" sz="3000" dirty="0" smtClean="0">
                <a:latin typeface="Lexend Deca"/>
                <a:ea typeface="Lexend Deca"/>
                <a:cs typeface="Lexend Deca"/>
                <a:sym typeface="Calibri"/>
              </a:rPr>
              <a:t>Manual de usuario</a:t>
            </a:r>
            <a:endParaRPr lang="es-ES" sz="3000" dirty="0">
              <a:latin typeface="Lexend Deca"/>
              <a:ea typeface="Lexend Deca"/>
              <a:cs typeface="Lexend Deca"/>
              <a:sym typeface="Calibri"/>
            </a:endParaRPr>
          </a:p>
        </p:txBody>
      </p:sp>
      <p:pic>
        <p:nvPicPr>
          <p:cNvPr id="10" name="Imagen 9">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3206" y="1223577"/>
            <a:ext cx="3999522" cy="2548324"/>
          </a:xfrm>
          <a:prstGeom prst="rect">
            <a:avLst/>
          </a:prstGeom>
        </p:spPr>
      </p:pic>
    </p:spTree>
    <p:extLst>
      <p:ext uri="{BB962C8B-B14F-4D97-AF65-F5344CB8AC3E}">
        <p14:creationId xmlns:p14="http://schemas.microsoft.com/office/powerpoint/2010/main" val="6502028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50" y="782300"/>
            <a:ext cx="3148636" cy="3579000"/>
          </a:xfrm>
          <a:prstGeom prst="rect">
            <a:avLst/>
          </a:prstGeom>
        </p:spPr>
        <p:txBody>
          <a:bodyPr spcFirstLastPara="1" wrap="square" lIns="0" tIns="0" rIns="0" bIns="0" anchor="ctr" anchorCtr="0">
            <a:noAutofit/>
          </a:bodyPr>
          <a:lstStyle/>
          <a:p>
            <a:pPr marL="0" indent="0">
              <a:buNone/>
            </a:pPr>
            <a:r>
              <a:rPr lang="es-ES" sz="3000" dirty="0" smtClean="0">
                <a:latin typeface="Lexend Deca"/>
                <a:ea typeface="Lexend Deca"/>
                <a:cs typeface="Lexend Deca"/>
                <a:sym typeface="Calibri"/>
              </a:rPr>
              <a:t>Pruebas del software</a:t>
            </a:r>
            <a:endParaRPr lang="es-ES" sz="3000" dirty="0">
              <a:latin typeface="Lexend Deca"/>
              <a:ea typeface="Lexend Deca"/>
              <a:cs typeface="Lexend Deca"/>
              <a:sym typeface="Calibri"/>
            </a:endParaRPr>
          </a:p>
        </p:txBody>
      </p:sp>
      <p:pic>
        <p:nvPicPr>
          <p:cNvPr id="2" name="Imagen 1">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6606" y="1229516"/>
            <a:ext cx="4021840" cy="2542384"/>
          </a:xfrm>
          <a:prstGeom prst="rect">
            <a:avLst/>
          </a:prstGeom>
        </p:spPr>
      </p:pic>
    </p:spTree>
    <p:extLst>
      <p:ext uri="{BB962C8B-B14F-4D97-AF65-F5344CB8AC3E}">
        <p14:creationId xmlns:p14="http://schemas.microsoft.com/office/powerpoint/2010/main" val="5328066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351" name="Google Shape;351;p35"/>
          <p:cNvSpPr txBox="1">
            <a:spLocks noGrp="1"/>
          </p:cNvSpPr>
          <p:nvPr>
            <p:ph type="ctrTitle" idx="4294967295"/>
          </p:nvPr>
        </p:nvSpPr>
        <p:spPr>
          <a:xfrm>
            <a:off x="685800" y="1341750"/>
            <a:ext cx="3617400" cy="92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smtClean="0"/>
              <a:t>Gracias</a:t>
            </a:r>
            <a:endParaRPr sz="7200" dirty="0"/>
          </a:p>
        </p:txBody>
      </p:sp>
      <p:sp>
        <p:nvSpPr>
          <p:cNvPr id="352" name="Google Shape;352;p35"/>
          <p:cNvSpPr txBox="1">
            <a:spLocks noGrp="1"/>
          </p:cNvSpPr>
          <p:nvPr>
            <p:ph type="subTitle" idx="4294967295"/>
          </p:nvPr>
        </p:nvSpPr>
        <p:spPr>
          <a:xfrm>
            <a:off x="685800" y="2302047"/>
            <a:ext cx="3617400" cy="1499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b="1" dirty="0" smtClean="0">
                <a:latin typeface="Muli"/>
                <a:ea typeface="Muli"/>
                <a:cs typeface="Muli"/>
                <a:sym typeface="Muli"/>
              </a:rPr>
              <a:t>Tienes alguna pregunta?</a:t>
            </a:r>
            <a:endParaRPr sz="1800" b="1" dirty="0">
              <a:latin typeface="Muli"/>
              <a:ea typeface="Muli"/>
              <a:cs typeface="Muli"/>
              <a:sym typeface="Muli"/>
            </a:endParaRPr>
          </a:p>
          <a:p>
            <a:pPr marL="0" lvl="0" indent="0" algn="l" rtl="0">
              <a:spcBef>
                <a:spcPts val="600"/>
              </a:spcBef>
              <a:spcAft>
                <a:spcPts val="0"/>
              </a:spcAft>
              <a:buNone/>
            </a:pPr>
            <a:r>
              <a:rPr lang="es-ES" sz="1800" dirty="0" smtClean="0"/>
              <a:t>Con gusto las atenderemos</a:t>
            </a:r>
            <a:endParaRPr sz="1800" dirty="0"/>
          </a:p>
        </p:txBody>
      </p:sp>
      <p:grpSp>
        <p:nvGrpSpPr>
          <p:cNvPr id="2" name="Grupo 1"/>
          <p:cNvGrpSpPr/>
          <p:nvPr/>
        </p:nvGrpSpPr>
        <p:grpSpPr>
          <a:xfrm>
            <a:off x="3924900" y="581600"/>
            <a:ext cx="3171324" cy="3989200"/>
            <a:chOff x="3924900" y="581600"/>
            <a:chExt cx="3171324" cy="3989200"/>
          </a:xfrm>
        </p:grpSpPr>
        <p:pic>
          <p:nvPicPr>
            <p:cNvPr id="353" name="Google Shape;353;p35"/>
            <p:cNvPicPr preferRelativeResize="0"/>
            <p:nvPr/>
          </p:nvPicPr>
          <p:blipFill>
            <a:blip r:embed="rId3">
              <a:alphaModFix/>
            </a:blip>
            <a:stretch>
              <a:fillRect/>
            </a:stretch>
          </p:blipFill>
          <p:spPr>
            <a:xfrm>
              <a:off x="3924900" y="2681025"/>
              <a:ext cx="3171324" cy="1889775"/>
            </a:xfrm>
            <a:prstGeom prst="rect">
              <a:avLst/>
            </a:prstGeom>
            <a:noFill/>
            <a:ln>
              <a:noFill/>
            </a:ln>
          </p:spPr>
        </p:pic>
        <p:pic>
          <p:nvPicPr>
            <p:cNvPr id="354" name="Google Shape;354;p35"/>
            <p:cNvPicPr preferRelativeResize="0"/>
            <p:nvPr/>
          </p:nvPicPr>
          <p:blipFill>
            <a:blip r:embed="rId4">
              <a:alphaModFix/>
            </a:blip>
            <a:stretch>
              <a:fillRect/>
            </a:stretch>
          </p:blipFill>
          <p:spPr>
            <a:xfrm>
              <a:off x="5160014" y="1914980"/>
              <a:ext cx="548700" cy="1597701"/>
            </a:xfrm>
            <a:prstGeom prst="rect">
              <a:avLst/>
            </a:prstGeom>
            <a:noFill/>
            <a:ln>
              <a:noFill/>
            </a:ln>
          </p:spPr>
        </p:pic>
        <p:pic>
          <p:nvPicPr>
            <p:cNvPr id="355" name="Google Shape;355;p35"/>
            <p:cNvPicPr preferRelativeResize="0"/>
            <p:nvPr/>
          </p:nvPicPr>
          <p:blipFill>
            <a:blip r:embed="rId5">
              <a:alphaModFix/>
            </a:blip>
            <a:stretch>
              <a:fillRect/>
            </a:stretch>
          </p:blipFill>
          <p:spPr>
            <a:xfrm>
              <a:off x="4946909" y="581600"/>
              <a:ext cx="1279700" cy="1498275"/>
            </a:xfrm>
            <a:prstGeom prst="rect">
              <a:avLst/>
            </a:prstGeom>
            <a:noFill/>
            <a:ln>
              <a:noFill/>
            </a:ln>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body" idx="1"/>
          </p:nvPr>
        </p:nvSpPr>
        <p:spPr>
          <a:xfrm>
            <a:off x="1343850" y="866400"/>
            <a:ext cx="4185600" cy="567545"/>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dirty="0" smtClean="0"/>
              <a:t>Misión</a:t>
            </a:r>
            <a:endParaRPr dirty="0"/>
          </a:p>
        </p:txBody>
      </p:sp>
      <p:sp>
        <p:nvSpPr>
          <p:cNvPr id="89" name="Google Shape;89;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4" name="Google Shape;88;p16"/>
          <p:cNvSpPr txBox="1">
            <a:spLocks/>
          </p:cNvSpPr>
          <p:nvPr/>
        </p:nvSpPr>
        <p:spPr>
          <a:xfrm>
            <a:off x="1343850" y="1433945"/>
            <a:ext cx="4412714" cy="331590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419100" algn="l" rtl="0">
              <a:lnSpc>
                <a:spcPct val="115000"/>
              </a:lnSpc>
              <a:spcBef>
                <a:spcPts val="600"/>
              </a:spcBef>
              <a:spcAft>
                <a:spcPts val="0"/>
              </a:spcAft>
              <a:buClr>
                <a:schemeClr val="accent5"/>
              </a:buClr>
              <a:buSzPts val="3000"/>
              <a:buFont typeface="Lexend Deca"/>
              <a:buChar char="⬡"/>
              <a:defRPr sz="3000" b="0" i="0" u="none" strike="noStrike" cap="none">
                <a:solidFill>
                  <a:schemeClr val="lt1"/>
                </a:solidFill>
                <a:latin typeface="Lexend Deca"/>
                <a:ea typeface="Lexend Deca"/>
                <a:cs typeface="Lexend Deca"/>
                <a:sym typeface="Lexend Deca"/>
              </a:defRPr>
            </a:lvl1pPr>
            <a:lvl2pPr marL="914400" marR="0" lvl="1" indent="-419100" algn="l" rtl="0">
              <a:lnSpc>
                <a:spcPct val="115000"/>
              </a:lnSpc>
              <a:spcBef>
                <a:spcPts val="0"/>
              </a:spcBef>
              <a:spcAft>
                <a:spcPts val="0"/>
              </a:spcAft>
              <a:buClr>
                <a:schemeClr val="accent5"/>
              </a:buClr>
              <a:buSzPts val="3000"/>
              <a:buFont typeface="Lexend Deca"/>
              <a:buChar char="∙"/>
              <a:defRPr sz="3000" b="0" i="0" u="none" strike="noStrike" cap="none">
                <a:solidFill>
                  <a:schemeClr val="lt1"/>
                </a:solidFill>
                <a:latin typeface="Lexend Deca"/>
                <a:ea typeface="Lexend Deca"/>
                <a:cs typeface="Lexend Deca"/>
                <a:sym typeface="Lexend Deca"/>
              </a:defRPr>
            </a:lvl2pPr>
            <a:lvl3pPr marL="1371600" marR="0" lvl="2" indent="-419100" algn="l" rtl="0">
              <a:lnSpc>
                <a:spcPct val="115000"/>
              </a:lnSpc>
              <a:spcBef>
                <a:spcPts val="0"/>
              </a:spcBef>
              <a:spcAft>
                <a:spcPts val="0"/>
              </a:spcAft>
              <a:buClr>
                <a:schemeClr val="accent5"/>
              </a:buClr>
              <a:buSzPts val="3000"/>
              <a:buFont typeface="Lexend Deca"/>
              <a:buChar char="∙"/>
              <a:defRPr sz="3000" b="0" i="0" u="none" strike="noStrike" cap="none">
                <a:solidFill>
                  <a:schemeClr val="lt1"/>
                </a:solidFill>
                <a:latin typeface="Lexend Deca"/>
                <a:ea typeface="Lexend Deca"/>
                <a:cs typeface="Lexend Deca"/>
                <a:sym typeface="Lexend Deca"/>
              </a:defRPr>
            </a:lvl3pPr>
            <a:lvl4pPr marL="1828800" marR="0" lvl="3" indent="-419100" algn="l" rtl="0">
              <a:lnSpc>
                <a:spcPct val="115000"/>
              </a:lnSpc>
              <a:spcBef>
                <a:spcPts val="0"/>
              </a:spcBef>
              <a:spcAft>
                <a:spcPts val="0"/>
              </a:spcAft>
              <a:buClr>
                <a:schemeClr val="lt1"/>
              </a:buClr>
              <a:buSzPts val="3000"/>
              <a:buFont typeface="Lexend Deca"/>
              <a:buChar char="●"/>
              <a:defRPr sz="3000" b="0" i="0" u="none" strike="noStrike" cap="none">
                <a:solidFill>
                  <a:schemeClr val="lt1"/>
                </a:solidFill>
                <a:latin typeface="Lexend Deca"/>
                <a:ea typeface="Lexend Deca"/>
                <a:cs typeface="Lexend Deca"/>
                <a:sym typeface="Lexend Deca"/>
              </a:defRPr>
            </a:lvl4pPr>
            <a:lvl5pPr marL="2286000" marR="0" lvl="4" indent="-419100" algn="l" rtl="0">
              <a:lnSpc>
                <a:spcPct val="115000"/>
              </a:lnSpc>
              <a:spcBef>
                <a:spcPts val="0"/>
              </a:spcBef>
              <a:spcAft>
                <a:spcPts val="0"/>
              </a:spcAft>
              <a:buClr>
                <a:schemeClr val="lt1"/>
              </a:buClr>
              <a:buSzPts val="3000"/>
              <a:buFont typeface="Lexend Deca"/>
              <a:buChar char="○"/>
              <a:defRPr sz="3000" b="0" i="0" u="none" strike="noStrike" cap="none">
                <a:solidFill>
                  <a:schemeClr val="lt1"/>
                </a:solidFill>
                <a:latin typeface="Lexend Deca"/>
                <a:ea typeface="Lexend Deca"/>
                <a:cs typeface="Lexend Deca"/>
                <a:sym typeface="Lexend Deca"/>
              </a:defRPr>
            </a:lvl5pPr>
            <a:lvl6pPr marL="2743200" marR="0" lvl="5" indent="-419100" algn="l" rtl="0">
              <a:lnSpc>
                <a:spcPct val="115000"/>
              </a:lnSpc>
              <a:spcBef>
                <a:spcPts val="0"/>
              </a:spcBef>
              <a:spcAft>
                <a:spcPts val="0"/>
              </a:spcAft>
              <a:buClr>
                <a:schemeClr val="lt1"/>
              </a:buClr>
              <a:buSzPts val="3000"/>
              <a:buFont typeface="Lexend Deca"/>
              <a:buChar char="■"/>
              <a:defRPr sz="3000" b="0" i="0" u="none" strike="noStrike" cap="none">
                <a:solidFill>
                  <a:schemeClr val="lt1"/>
                </a:solidFill>
                <a:latin typeface="Lexend Deca"/>
                <a:ea typeface="Lexend Deca"/>
                <a:cs typeface="Lexend Deca"/>
                <a:sym typeface="Lexend Deca"/>
              </a:defRPr>
            </a:lvl6pPr>
            <a:lvl7pPr marL="3200400" marR="0" lvl="6" indent="-419100" algn="l" rtl="0">
              <a:lnSpc>
                <a:spcPct val="115000"/>
              </a:lnSpc>
              <a:spcBef>
                <a:spcPts val="0"/>
              </a:spcBef>
              <a:spcAft>
                <a:spcPts val="0"/>
              </a:spcAft>
              <a:buClr>
                <a:schemeClr val="lt1"/>
              </a:buClr>
              <a:buSzPts val="3000"/>
              <a:buFont typeface="Lexend Deca"/>
              <a:buChar char="●"/>
              <a:defRPr sz="3000" b="0" i="0" u="none" strike="noStrike" cap="none">
                <a:solidFill>
                  <a:schemeClr val="lt1"/>
                </a:solidFill>
                <a:latin typeface="Lexend Deca"/>
                <a:ea typeface="Lexend Deca"/>
                <a:cs typeface="Lexend Deca"/>
                <a:sym typeface="Lexend Deca"/>
              </a:defRPr>
            </a:lvl7pPr>
            <a:lvl8pPr marL="3657600" marR="0" lvl="7" indent="-419100" algn="l" rtl="0">
              <a:lnSpc>
                <a:spcPct val="115000"/>
              </a:lnSpc>
              <a:spcBef>
                <a:spcPts val="0"/>
              </a:spcBef>
              <a:spcAft>
                <a:spcPts val="0"/>
              </a:spcAft>
              <a:buClr>
                <a:schemeClr val="lt1"/>
              </a:buClr>
              <a:buSzPts val="3000"/>
              <a:buFont typeface="Lexend Deca"/>
              <a:buChar char="○"/>
              <a:defRPr sz="3000" b="0" i="0" u="none" strike="noStrike" cap="none">
                <a:solidFill>
                  <a:schemeClr val="lt1"/>
                </a:solidFill>
                <a:latin typeface="Lexend Deca"/>
                <a:ea typeface="Lexend Deca"/>
                <a:cs typeface="Lexend Deca"/>
                <a:sym typeface="Lexend Deca"/>
              </a:defRPr>
            </a:lvl8pPr>
            <a:lvl9pPr marL="4114800" marR="0" lvl="8" indent="-419100" algn="l" rtl="0">
              <a:lnSpc>
                <a:spcPct val="115000"/>
              </a:lnSpc>
              <a:spcBef>
                <a:spcPts val="0"/>
              </a:spcBef>
              <a:spcAft>
                <a:spcPts val="0"/>
              </a:spcAft>
              <a:buClr>
                <a:schemeClr val="lt1"/>
              </a:buClr>
              <a:buSzPts val="3000"/>
              <a:buFont typeface="Lexend Deca"/>
              <a:buChar char="■"/>
              <a:defRPr sz="3000" b="0" i="0" u="none" strike="noStrike" cap="none">
                <a:solidFill>
                  <a:schemeClr val="lt1"/>
                </a:solidFill>
                <a:latin typeface="Lexend Deca"/>
                <a:ea typeface="Lexend Deca"/>
                <a:cs typeface="Lexend Deca"/>
                <a:sym typeface="Lexend Deca"/>
              </a:defRPr>
            </a:lvl9pPr>
          </a:lstStyle>
          <a:p>
            <a:pPr marL="38100" indent="0">
              <a:buNone/>
            </a:pPr>
            <a:r>
              <a:rPr lang="x-none" sz="2400" dirty="0"/>
              <a:t>SoftDeveloperses es una empresa conformada </a:t>
            </a:r>
            <a:r>
              <a:rPr lang="es-CO" sz="2400" dirty="0"/>
              <a:t>por</a:t>
            </a:r>
            <a:r>
              <a:rPr lang="x-none" sz="2400" dirty="0"/>
              <a:t> desarrolladores y diseñadores de software, donde su compromiso principal es facilitar la administración de la información en su empresa.</a:t>
            </a:r>
            <a:endParaRPr lang="es-CO" sz="2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685800" y="627577"/>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s-ES" dirty="0" smtClean="0"/>
              <a:t>Primer y segundo trimestre</a:t>
            </a:r>
            <a:endParaRPr dirty="0"/>
          </a:p>
        </p:txBody>
      </p:sp>
      <p:sp>
        <p:nvSpPr>
          <p:cNvPr id="95" name="Google Shape;95;p17"/>
          <p:cNvSpPr txBox="1">
            <a:spLocks noGrp="1"/>
          </p:cNvSpPr>
          <p:nvPr>
            <p:ph type="subTitle" idx="1"/>
          </p:nvPr>
        </p:nvSpPr>
        <p:spPr>
          <a:xfrm>
            <a:off x="685800" y="1787377"/>
            <a:ext cx="4263900" cy="2838417"/>
          </a:xfrm>
          <a:prstGeom prst="rect">
            <a:avLst/>
          </a:prstGeom>
        </p:spPr>
        <p:txBody>
          <a:bodyPr spcFirstLastPara="1" wrap="square" lIns="0" tIns="0" rIns="0" bIns="0" anchor="t" anchorCtr="0">
            <a:noAutofit/>
          </a:bodyPr>
          <a:lstStyle/>
          <a:p>
            <a:pPr marL="0" indent="0"/>
            <a:r>
              <a:rPr lang="es-CO" sz="1600" dirty="0" smtClean="0"/>
              <a:t>Planteamiento </a:t>
            </a:r>
            <a:r>
              <a:rPr lang="es-CO" sz="1600" dirty="0"/>
              <a:t>del </a:t>
            </a:r>
            <a:r>
              <a:rPr lang="es-CO" sz="1600" dirty="0" smtClean="0"/>
              <a:t>problema</a:t>
            </a:r>
          </a:p>
          <a:p>
            <a:pPr marL="0" lvl="0" indent="0"/>
            <a:r>
              <a:rPr lang="es-ES" sz="1600" dirty="0">
                <a:sym typeface="Calibri"/>
              </a:rPr>
              <a:t>Objetivos: general y </a:t>
            </a:r>
            <a:r>
              <a:rPr lang="es-ES" sz="1600" dirty="0" smtClean="0">
                <a:sym typeface="Calibri"/>
              </a:rPr>
              <a:t>específicos</a:t>
            </a:r>
          </a:p>
          <a:p>
            <a:pPr marL="0" lvl="0" indent="0"/>
            <a:r>
              <a:rPr lang="es-ES" sz="1600" dirty="0" smtClean="0">
                <a:sym typeface="Calibri"/>
              </a:rPr>
              <a:t>Alcance</a:t>
            </a:r>
            <a:endParaRPr lang="es-CO" sz="1600" dirty="0"/>
          </a:p>
          <a:p>
            <a:pPr marL="0" lvl="0" indent="0"/>
            <a:r>
              <a:rPr lang="es-CO" sz="1600" dirty="0"/>
              <a:t>Justificación</a:t>
            </a:r>
          </a:p>
          <a:p>
            <a:pPr marL="0" indent="0"/>
            <a:r>
              <a:rPr lang="es-ES" sz="1600" dirty="0">
                <a:sym typeface="Calibri"/>
              </a:rPr>
              <a:t>Levantamiento de la información</a:t>
            </a:r>
          </a:p>
          <a:p>
            <a:pPr marL="0" indent="0"/>
            <a:r>
              <a:rPr lang="es-ES" sz="1600" dirty="0">
                <a:sym typeface="Calibri"/>
              </a:rPr>
              <a:t>Diagramas del proyecto</a:t>
            </a:r>
          </a:p>
          <a:p>
            <a:pPr marL="0" indent="0"/>
            <a:r>
              <a:rPr lang="es-CO" sz="1600" dirty="0"/>
              <a:t>Informe de requerimientos</a:t>
            </a:r>
          </a:p>
          <a:p>
            <a:pPr marL="0" lvl="0" indent="0"/>
            <a:r>
              <a:rPr lang="es-MX" sz="1600" dirty="0"/>
              <a:t>Caso de uso extendido y </a:t>
            </a:r>
            <a:r>
              <a:rPr lang="es-MX" sz="1600" dirty="0" err="1"/>
              <a:t>mockups</a:t>
            </a:r>
            <a:endParaRPr lang="es-MX" sz="1600" dirty="0"/>
          </a:p>
          <a:p>
            <a:pPr marL="0" indent="0"/>
            <a:r>
              <a:rPr lang="es-CO" sz="1600" dirty="0"/>
              <a:t>Diccionario de </a:t>
            </a:r>
            <a:r>
              <a:rPr lang="es-CO" sz="1600" dirty="0" smtClean="0"/>
              <a:t>datos</a:t>
            </a:r>
          </a:p>
          <a:p>
            <a:pPr marL="0" lvl="0" indent="0"/>
            <a:r>
              <a:rPr lang="es-CO" sz="1600" dirty="0"/>
              <a:t>Diagrama de Gantt y Presupuesto</a:t>
            </a:r>
            <a:endParaRPr lang="es-ES" sz="1600" dirty="0">
              <a:sym typeface="Calibri"/>
            </a:endParaRPr>
          </a:p>
          <a:p>
            <a:pPr marL="0" indent="0"/>
            <a:endParaRPr lang="es-ES" dirty="0">
              <a:sym typeface="Calibri"/>
            </a:endParaRPr>
          </a:p>
          <a:p>
            <a:pPr marL="0" lvl="0" indent="0"/>
            <a:endParaRPr lang="es-ES" b="1" dirty="0">
              <a:solidFill>
                <a:srgbClr val="5E5C5D"/>
              </a:solidFill>
              <a:latin typeface="Calibri"/>
              <a:ea typeface="Calibri"/>
              <a:cs typeface="Calibri"/>
              <a:sym typeface="Calibri"/>
            </a:endParaRPr>
          </a:p>
          <a:p>
            <a:pPr marL="0" indent="0"/>
            <a:endParaRPr lang="es-ES" b="1" dirty="0">
              <a:solidFill>
                <a:srgbClr val="5E5C5D"/>
              </a:solidFill>
              <a:latin typeface="Calibri"/>
              <a:ea typeface="Calibri"/>
              <a:cs typeface="Calibri"/>
              <a:sym typeface="Calibri"/>
            </a:endParaRPr>
          </a:p>
          <a:p>
            <a:pPr marL="0" lvl="0" indent="0"/>
            <a:endParaRPr lang="es-ES" b="1" dirty="0" smtClean="0">
              <a:solidFill>
                <a:srgbClr val="5E5C5D"/>
              </a:solidFill>
              <a:latin typeface="Calibri"/>
              <a:ea typeface="Calibri"/>
              <a:cs typeface="Calibri"/>
              <a:sym typeface="Calibri"/>
            </a:endParaRPr>
          </a:p>
          <a:p>
            <a:pPr marL="0" indent="0"/>
            <a:endParaRPr lang="es-ES" b="1" dirty="0">
              <a:solidFill>
                <a:srgbClr val="5E5C5D"/>
              </a:solidFill>
              <a:latin typeface="Calibri"/>
              <a:ea typeface="Calibri"/>
              <a:cs typeface="Calibri"/>
              <a:sym typeface="Calibri"/>
            </a:endParaRPr>
          </a:p>
          <a:p>
            <a:pPr marL="0" lvl="0" indent="0"/>
            <a:endParaRPr lang="es-ES" dirty="0" smtClean="0">
              <a:sym typeface="Calibri"/>
            </a:endParaRPr>
          </a:p>
          <a:p>
            <a:pPr marL="0" lvl="0" indent="0"/>
            <a:endParaRPr lang="es-ES" dirty="0">
              <a:sym typeface="Calibri"/>
            </a:endParaRPr>
          </a:p>
        </p:txBody>
      </p:sp>
      <p:grpSp>
        <p:nvGrpSpPr>
          <p:cNvPr id="2" name="Grupo 1"/>
          <p:cNvGrpSpPr/>
          <p:nvPr/>
        </p:nvGrpSpPr>
        <p:grpSpPr>
          <a:xfrm>
            <a:off x="6115559" y="1516129"/>
            <a:ext cx="1535496" cy="1690457"/>
            <a:chOff x="6250641" y="1412220"/>
            <a:chExt cx="1535496" cy="1690457"/>
          </a:xfrm>
        </p:grpSpPr>
        <p:pic>
          <p:nvPicPr>
            <p:cNvPr id="7" name="Google Shape;379;p38"/>
            <p:cNvPicPr preferRelativeResize="0"/>
            <p:nvPr/>
          </p:nvPicPr>
          <p:blipFill>
            <a:blip r:embed="rId3">
              <a:alphaModFix/>
            </a:blip>
            <a:stretch>
              <a:fillRect/>
            </a:stretch>
          </p:blipFill>
          <p:spPr>
            <a:xfrm>
              <a:off x="6686301" y="2000069"/>
              <a:ext cx="1099836" cy="1102608"/>
            </a:xfrm>
            <a:prstGeom prst="rect">
              <a:avLst/>
            </a:prstGeom>
            <a:noFill/>
            <a:ln>
              <a:noFill/>
            </a:ln>
          </p:spPr>
        </p:pic>
        <p:pic>
          <p:nvPicPr>
            <p:cNvPr id="8" name="Google Shape;380;p38"/>
            <p:cNvPicPr preferRelativeResize="0"/>
            <p:nvPr/>
          </p:nvPicPr>
          <p:blipFill>
            <a:blip r:embed="rId4">
              <a:alphaModFix/>
            </a:blip>
            <a:stretch>
              <a:fillRect/>
            </a:stretch>
          </p:blipFill>
          <p:spPr>
            <a:xfrm>
              <a:off x="6250641" y="2093453"/>
              <a:ext cx="282577" cy="822801"/>
            </a:xfrm>
            <a:prstGeom prst="rect">
              <a:avLst/>
            </a:prstGeom>
            <a:noFill/>
            <a:ln>
              <a:noFill/>
            </a:ln>
          </p:spPr>
        </p:pic>
        <p:pic>
          <p:nvPicPr>
            <p:cNvPr id="9" name="Google Shape;389;p38"/>
            <p:cNvPicPr preferRelativeResize="0"/>
            <p:nvPr/>
          </p:nvPicPr>
          <p:blipFill>
            <a:blip r:embed="rId5">
              <a:alphaModFix/>
            </a:blip>
            <a:stretch>
              <a:fillRect/>
            </a:stretch>
          </p:blipFill>
          <p:spPr>
            <a:xfrm>
              <a:off x="6297064" y="1412220"/>
              <a:ext cx="778473" cy="911453"/>
            </a:xfrm>
            <a:prstGeom prst="rect">
              <a:avLst/>
            </a:prstGeom>
            <a:noFill/>
            <a:ln>
              <a:noFill/>
            </a:ln>
          </p:spPr>
        </p:pic>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r>
              <a:rPr lang="es-CO" dirty="0" smtClean="0"/>
              <a:t>Planteamiento </a:t>
            </a:r>
            <a:r>
              <a:rPr lang="es-CO" dirty="0"/>
              <a:t>del problema</a:t>
            </a:r>
            <a:endParaRPr dirty="0"/>
          </a:p>
        </p:txBody>
      </p:sp>
      <p:sp>
        <p:nvSpPr>
          <p:cNvPr id="104" name="Google Shape;104;p18"/>
          <p:cNvSpPr txBox="1">
            <a:spLocks noGrp="1"/>
          </p:cNvSpPr>
          <p:nvPr>
            <p:ph type="body" idx="1"/>
          </p:nvPr>
        </p:nvSpPr>
        <p:spPr>
          <a:xfrm>
            <a:off x="580550" y="1352549"/>
            <a:ext cx="6014400" cy="3397301"/>
          </a:xfrm>
          <a:prstGeom prst="rect">
            <a:avLst/>
          </a:prstGeom>
        </p:spPr>
        <p:txBody>
          <a:bodyPr spcFirstLastPara="1" wrap="square" lIns="0" tIns="0" rIns="0" bIns="0" anchor="t" anchorCtr="0">
            <a:noAutofit/>
          </a:bodyPr>
          <a:lstStyle/>
          <a:p>
            <a:pPr marL="0" indent="0">
              <a:buNone/>
            </a:pPr>
            <a:r>
              <a:rPr lang="es-CO" dirty="0" smtClean="0"/>
              <a:t>El </a:t>
            </a:r>
            <a:r>
              <a:rPr lang="es-CO" dirty="0"/>
              <a:t>problema obedece a una necesidad real que se presenta en un supermercado mediano, ya que este supermercado no cuenta con el uso adecuado de su información ocasionando perdida de tiempo y una mala contabilidad, su inventario se controla a través de  anotaciones en una agenda.</a:t>
            </a:r>
          </a:p>
          <a:p>
            <a:pPr marL="0" indent="0">
              <a:buNone/>
            </a:pPr>
            <a:endParaRPr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48" y="211321"/>
            <a:ext cx="6014400" cy="512657"/>
          </a:xfrm>
          <a:prstGeom prst="rect">
            <a:avLst/>
          </a:prstGeom>
        </p:spPr>
        <p:txBody>
          <a:bodyPr spcFirstLastPara="1" wrap="square" lIns="0" tIns="0" rIns="0" bIns="0" anchor="b" anchorCtr="0">
            <a:noAutofit/>
          </a:bodyPr>
          <a:lstStyle/>
          <a:p>
            <a:r>
              <a:rPr lang="es-ES" dirty="0" smtClean="0">
                <a:sym typeface="Calibri"/>
              </a:rPr>
              <a:t>Objetivo </a:t>
            </a:r>
            <a:r>
              <a:rPr lang="es-ES" dirty="0">
                <a:sym typeface="Calibri"/>
              </a:rPr>
              <a:t>general</a:t>
            </a:r>
            <a:endParaRPr dirty="0"/>
          </a:p>
        </p:txBody>
      </p:sp>
      <p:sp>
        <p:nvSpPr>
          <p:cNvPr id="104" name="Google Shape;104;p18"/>
          <p:cNvSpPr txBox="1">
            <a:spLocks noGrp="1"/>
          </p:cNvSpPr>
          <p:nvPr>
            <p:ph type="body" idx="1"/>
          </p:nvPr>
        </p:nvSpPr>
        <p:spPr>
          <a:xfrm>
            <a:off x="580548" y="1913179"/>
            <a:ext cx="4136925" cy="3084848"/>
          </a:xfrm>
          <a:prstGeom prst="rect">
            <a:avLst/>
          </a:prstGeom>
        </p:spPr>
        <p:txBody>
          <a:bodyPr spcFirstLastPara="1" wrap="square" lIns="0" tIns="0" rIns="0" bIns="0" anchor="t" anchorCtr="0">
            <a:noAutofit/>
          </a:bodyPr>
          <a:lstStyle/>
          <a:p>
            <a:pPr marL="76200" lvl="0" indent="0" algn="l" rtl="0">
              <a:spcBef>
                <a:spcPts val="600"/>
              </a:spcBef>
              <a:spcAft>
                <a:spcPts val="0"/>
              </a:spcAft>
              <a:buSzPts val="2400"/>
              <a:buNone/>
            </a:pPr>
            <a:r>
              <a:rPr lang="en" b="1" dirty="0" smtClean="0"/>
              <a:t>Objetivos específicos</a:t>
            </a:r>
          </a:p>
          <a:p>
            <a:r>
              <a:rPr lang="es-CO" sz="1600" dirty="0" smtClean="0"/>
              <a:t>Crear </a:t>
            </a:r>
            <a:r>
              <a:rPr lang="es-CO" sz="1600" dirty="0"/>
              <a:t>una bases de datos que almacene la información.</a:t>
            </a:r>
          </a:p>
          <a:p>
            <a:r>
              <a:rPr lang="es-CO" sz="1600" dirty="0"/>
              <a:t>Brindar seguridad mediante un sistema de </a:t>
            </a:r>
            <a:r>
              <a:rPr lang="es-CO" sz="1600" dirty="0" err="1"/>
              <a:t>logeo</a:t>
            </a:r>
            <a:r>
              <a:rPr lang="es-CO" sz="1600" dirty="0"/>
              <a:t> para el ingreso y registro de usuarios.</a:t>
            </a:r>
          </a:p>
          <a:p>
            <a:r>
              <a:rPr lang="es-CO" sz="1600" dirty="0"/>
              <a:t>Tener un registro de los ingresos, proveedores, clientes y ventas mediante el aplicativo web.</a:t>
            </a:r>
          </a:p>
          <a:p>
            <a:pPr marL="457200" lvl="0" indent="-381000" algn="l" rtl="0">
              <a:spcBef>
                <a:spcPts val="0"/>
              </a:spcBef>
              <a:spcAft>
                <a:spcPts val="0"/>
              </a:spcAft>
              <a:buSzPts val="2400"/>
              <a:buChar char="⬡"/>
            </a:pPr>
            <a:endParaRPr sz="2000"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5" name="Google Shape;104;p18"/>
          <p:cNvSpPr txBox="1">
            <a:spLocks/>
          </p:cNvSpPr>
          <p:nvPr/>
        </p:nvSpPr>
        <p:spPr>
          <a:xfrm>
            <a:off x="580548" y="723978"/>
            <a:ext cx="6786605" cy="120184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1pPr>
            <a:lvl2pPr marL="914400" marR="0" lvl="1"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2pPr>
            <a:lvl3pPr marL="1371600" marR="0" lvl="2"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3pPr>
            <a:lvl4pPr marL="1828800" marR="0" lvl="3"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4pPr>
            <a:lvl5pPr marL="2286000" marR="0" lvl="4"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5pPr>
            <a:lvl6pPr marL="2743200" marR="0" lvl="5"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6pPr>
            <a:lvl7pPr marL="3200400" marR="0" lvl="6"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7pPr>
            <a:lvl8pPr marL="3657600" marR="0" lvl="7"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8pPr>
            <a:lvl9pPr marL="4114800" marR="0" lvl="8"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9pPr>
          </a:lstStyle>
          <a:p>
            <a:pPr marL="0" indent="0">
              <a:buNone/>
            </a:pPr>
            <a:r>
              <a:rPr lang="es-CO" sz="2000" dirty="0" smtClean="0"/>
              <a:t>Desarrollar </a:t>
            </a:r>
            <a:r>
              <a:rPr lang="es-CO" sz="2000" dirty="0"/>
              <a:t>un aplicativo web que le permita al usuario llevar el control de la información en cuanto inventario y vetas que realiza en la empresa</a:t>
            </a:r>
            <a:r>
              <a:rPr lang="es-CO" sz="2000" dirty="0" smtClean="0"/>
              <a:t>.</a:t>
            </a:r>
            <a:endParaRPr lang="es-CO" sz="2000" dirty="0"/>
          </a:p>
        </p:txBody>
      </p:sp>
      <p:sp>
        <p:nvSpPr>
          <p:cNvPr id="6" name="Google Shape;104;p18"/>
          <p:cNvSpPr txBox="1">
            <a:spLocks/>
          </p:cNvSpPr>
          <p:nvPr/>
        </p:nvSpPr>
        <p:spPr>
          <a:xfrm>
            <a:off x="4717473" y="1913178"/>
            <a:ext cx="4136925" cy="308484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1pPr>
            <a:lvl2pPr marL="914400" marR="0" lvl="1"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2pPr>
            <a:lvl3pPr marL="1371600" marR="0" lvl="2"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3pPr>
            <a:lvl4pPr marL="1828800" marR="0" lvl="3"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4pPr>
            <a:lvl5pPr marL="2286000" marR="0" lvl="4"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5pPr>
            <a:lvl6pPr marL="2743200" marR="0" lvl="5"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6pPr>
            <a:lvl7pPr marL="3200400" marR="0" lvl="6"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7pPr>
            <a:lvl8pPr marL="3657600" marR="0" lvl="7"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8pPr>
            <a:lvl9pPr marL="4114800" marR="0" lvl="8"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9pPr>
          </a:lstStyle>
          <a:p>
            <a:pPr marL="76200" indent="0">
              <a:buFont typeface="Muli Light"/>
              <a:buNone/>
            </a:pPr>
            <a:endParaRPr lang="es-ES" b="1" dirty="0" smtClean="0"/>
          </a:p>
          <a:p>
            <a:r>
              <a:rPr lang="es-CO" sz="1600" dirty="0" smtClean="0"/>
              <a:t>Crear </a:t>
            </a:r>
            <a:r>
              <a:rPr lang="es-CO" sz="1600" dirty="0"/>
              <a:t>una plataforma para la adquisición de productos al proveedor mediante el E-mail y teléfono.</a:t>
            </a:r>
          </a:p>
          <a:p>
            <a:r>
              <a:rPr lang="es-CO" sz="1600" dirty="0"/>
              <a:t>Clasificar la accesibilidad de la información según los cargos de los usuarios del  aplicativo.</a:t>
            </a:r>
          </a:p>
          <a:p>
            <a:endParaRPr lang="es-ES" sz="1500" dirty="0"/>
          </a:p>
          <a:p>
            <a:endParaRPr lang="es-ES" sz="1500" dirty="0"/>
          </a:p>
        </p:txBody>
      </p:sp>
    </p:spTree>
    <p:extLst>
      <p:ext uri="{BB962C8B-B14F-4D97-AF65-F5344CB8AC3E}">
        <p14:creationId xmlns:p14="http://schemas.microsoft.com/office/powerpoint/2010/main" val="9846936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80555"/>
            <a:ext cx="6014400" cy="782820"/>
          </a:xfrm>
          <a:prstGeom prst="rect">
            <a:avLst/>
          </a:prstGeom>
        </p:spPr>
        <p:txBody>
          <a:bodyPr spcFirstLastPara="1" wrap="square" lIns="0" tIns="0" rIns="0" bIns="0" anchor="b" anchorCtr="0">
            <a:noAutofit/>
          </a:bodyPr>
          <a:lstStyle/>
          <a:p>
            <a:r>
              <a:rPr lang="en" dirty="0" smtClean="0"/>
              <a:t/>
            </a:r>
            <a:br>
              <a:rPr lang="en" dirty="0" smtClean="0"/>
            </a:br>
            <a:r>
              <a:rPr lang="es-ES" dirty="0" smtClean="0">
                <a:sym typeface="Calibri"/>
              </a:rPr>
              <a:t>Alcance</a:t>
            </a:r>
            <a:endParaRPr dirty="0"/>
          </a:p>
        </p:txBody>
      </p:sp>
      <p:sp>
        <p:nvSpPr>
          <p:cNvPr id="104" name="Google Shape;104;p18"/>
          <p:cNvSpPr txBox="1">
            <a:spLocks noGrp="1"/>
          </p:cNvSpPr>
          <p:nvPr>
            <p:ph type="body" idx="1"/>
          </p:nvPr>
        </p:nvSpPr>
        <p:spPr>
          <a:xfrm>
            <a:off x="580550" y="1104374"/>
            <a:ext cx="7098332" cy="3645477"/>
          </a:xfrm>
          <a:prstGeom prst="rect">
            <a:avLst/>
          </a:prstGeom>
        </p:spPr>
        <p:txBody>
          <a:bodyPr spcFirstLastPara="1" wrap="square" lIns="0" tIns="0" rIns="0" bIns="0" anchor="t" anchorCtr="0">
            <a:noAutofit/>
          </a:bodyPr>
          <a:lstStyle/>
          <a:p>
            <a:pPr marL="0" indent="0">
              <a:buNone/>
            </a:pPr>
            <a:r>
              <a:rPr lang="es-CO" sz="1800" dirty="0" smtClean="0"/>
              <a:t>Realizar </a:t>
            </a:r>
            <a:r>
              <a:rPr lang="es-CO" sz="1800" dirty="0"/>
              <a:t>un aplicativo web que permita el ingreso a usuarios del sistema brindando seguridad en la acción. Una vez el usuario haya ingresado se le permitirá ejecutar funciones que realiza el sistema según el cargo que esté ejerciendo. Una de estas funciones será el registro, mediante formularios, de usuarios, ventas, ingresos, productos, proveedores teniendo en cuenta que no se registrará información adicional a esta. </a:t>
            </a:r>
          </a:p>
          <a:p>
            <a:pPr marL="0" indent="0">
              <a:buNone/>
            </a:pPr>
            <a:r>
              <a:rPr lang="es-CO" sz="1800" dirty="0"/>
              <a:t>Otra función será la consulta de información acerca de ingresos, ventas, productos disponibles, compras (al proveedor),   sin mostrar información adicional, ya que solo se mostrará la información de dichos objetos, que fueron registrados previamente.  </a:t>
            </a:r>
          </a:p>
          <a:p>
            <a:pPr marL="0" lvl="0" indent="0" algn="l" rtl="0">
              <a:spcBef>
                <a:spcPts val="600"/>
              </a:spcBef>
              <a:spcAft>
                <a:spcPts val="0"/>
              </a:spcAft>
              <a:buNone/>
            </a:pPr>
            <a:endParaRPr sz="1800"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6368704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r>
              <a:rPr lang="es-CO" dirty="0" smtClean="0"/>
              <a:t>Justificación</a:t>
            </a:r>
            <a:endParaRPr dirty="0"/>
          </a:p>
        </p:txBody>
      </p:sp>
      <p:sp>
        <p:nvSpPr>
          <p:cNvPr id="104" name="Google Shape;104;p18"/>
          <p:cNvSpPr txBox="1">
            <a:spLocks noGrp="1"/>
          </p:cNvSpPr>
          <p:nvPr>
            <p:ph type="body" idx="1"/>
          </p:nvPr>
        </p:nvSpPr>
        <p:spPr>
          <a:xfrm>
            <a:off x="580549" y="1352549"/>
            <a:ext cx="6651523" cy="3397301"/>
          </a:xfrm>
          <a:prstGeom prst="rect">
            <a:avLst/>
          </a:prstGeom>
        </p:spPr>
        <p:txBody>
          <a:bodyPr spcFirstLastPara="1" wrap="square" lIns="0" tIns="0" rIns="0" bIns="0" anchor="t" anchorCtr="0">
            <a:noAutofit/>
          </a:bodyPr>
          <a:lstStyle/>
          <a:p>
            <a:pPr marL="76200" indent="0">
              <a:buSzPct val="25000"/>
              <a:buNone/>
            </a:pPr>
            <a:r>
              <a:rPr lang="es-CO" sz="1800" dirty="0" smtClean="0"/>
              <a:t>La </a:t>
            </a:r>
            <a:r>
              <a:rPr lang="es-CO" sz="1800" dirty="0"/>
              <a:t>razón principal para elaborar el sistema de información es la de facilitar al usuario el registro de inventario y pedido de productos mediante un aplicativo web con una interfaz fácil de entender y controlar por el usuario. De esta manera, haciendo referencia a la utilización de medios informáticos para almacenar y procesar el tipo de información requerida, y de esta forma solucionar el problema actual.</a:t>
            </a:r>
          </a:p>
          <a:p>
            <a:pPr marL="76200" indent="0">
              <a:buSzPct val="25000"/>
              <a:buNone/>
            </a:pPr>
            <a:r>
              <a:rPr lang="es-CO" sz="1800" dirty="0"/>
              <a:t>Al añadir este aplicativo web se cubrirá la necesidad de la administración de la información en la empresa, ya que el manejo de la información es imprescindible en ella.</a:t>
            </a:r>
          </a:p>
          <a:p>
            <a:pPr marL="0" lvl="0" indent="0" algn="l" rtl="0">
              <a:spcBef>
                <a:spcPts val="600"/>
              </a:spcBef>
              <a:spcAft>
                <a:spcPts val="0"/>
              </a:spcAft>
              <a:buNone/>
            </a:pPr>
            <a:endParaRPr sz="1800"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20045134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91674"/>
            <a:ext cx="6014400" cy="947417"/>
          </a:xfrm>
          <a:prstGeom prst="rect">
            <a:avLst/>
          </a:prstGeom>
        </p:spPr>
        <p:txBody>
          <a:bodyPr spcFirstLastPara="1" wrap="square" lIns="0" tIns="0" rIns="0" bIns="0" anchor="b" anchorCtr="0">
            <a:noAutofit/>
          </a:bodyPr>
          <a:lstStyle/>
          <a:p>
            <a:r>
              <a:rPr lang="en" dirty="0" smtClean="0"/>
              <a:t/>
            </a:r>
            <a:br>
              <a:rPr lang="en" dirty="0" smtClean="0"/>
            </a:br>
            <a:r>
              <a:rPr lang="es-ES" dirty="0">
                <a:sym typeface="Calibri"/>
              </a:rPr>
              <a:t>Técnicas de levantamiento de información</a:t>
            </a:r>
            <a:endParaRPr dirty="0"/>
          </a:p>
        </p:txBody>
      </p:sp>
      <p:sp>
        <p:nvSpPr>
          <p:cNvPr id="104" name="Google Shape;104;p18"/>
          <p:cNvSpPr txBox="1">
            <a:spLocks noGrp="1"/>
          </p:cNvSpPr>
          <p:nvPr>
            <p:ph type="body" idx="1"/>
          </p:nvPr>
        </p:nvSpPr>
        <p:spPr>
          <a:xfrm>
            <a:off x="580550" y="1039090"/>
            <a:ext cx="7233414" cy="3990109"/>
          </a:xfrm>
          <a:prstGeom prst="rect">
            <a:avLst/>
          </a:prstGeom>
        </p:spPr>
        <p:txBody>
          <a:bodyPr spcFirstLastPara="1" wrap="square" lIns="0" tIns="0" rIns="0" bIns="0" anchor="t" anchorCtr="0">
            <a:noAutofit/>
          </a:bodyPr>
          <a:lstStyle/>
          <a:p>
            <a:pPr marL="0" indent="0">
              <a:buNone/>
            </a:pPr>
            <a:r>
              <a:rPr lang="es-CO" dirty="0" smtClean="0"/>
              <a:t>Entrevista</a:t>
            </a:r>
          </a:p>
          <a:p>
            <a:pPr marL="0" indent="0">
              <a:buNone/>
            </a:pPr>
            <a:r>
              <a:rPr lang="es-CO" sz="1600" dirty="0" smtClean="0"/>
              <a:t>Donde se tuvo una conversación intencional que nos permitió obtener cierto tipo de información, fue una entrevista informal ya que no tuvo preparación alguna y en la que nosotros como entrevistadores recogimos información relevante en la que aparecieron en situaciones de encuentro sencillo.</a:t>
            </a:r>
          </a:p>
          <a:p>
            <a:pPr marL="0" indent="0">
              <a:buNone/>
            </a:pPr>
            <a:r>
              <a:rPr lang="es-CO" dirty="0" smtClean="0"/>
              <a:t>Encuesta</a:t>
            </a:r>
          </a:p>
          <a:p>
            <a:pPr marL="0" indent="0">
              <a:buNone/>
            </a:pPr>
            <a:r>
              <a:rPr lang="es-CO" sz="1600" dirty="0" smtClean="0"/>
              <a:t>Se realizó mediante la aplicación de un cuestionario escrito, que se aplicó personalmente a los sujetos.</a:t>
            </a:r>
          </a:p>
          <a:p>
            <a:pPr marL="76200" indent="0" algn="ctr">
              <a:buSzPct val="25000"/>
              <a:buNone/>
            </a:pPr>
            <a:r>
              <a:rPr lang="es-ES" sz="2000" dirty="0" smtClean="0"/>
              <a:t>Modelos </a:t>
            </a:r>
            <a:r>
              <a:rPr lang="es-ES" sz="2000" dirty="0"/>
              <a:t>de encuestas</a:t>
            </a:r>
          </a:p>
          <a:p>
            <a:pPr marL="0" indent="0">
              <a:buNone/>
            </a:pPr>
            <a:r>
              <a:rPr lang="es-ES" sz="1600" dirty="0" smtClean="0">
                <a:hlinkClick r:id="rId3" action="ppaction://hlinkfile"/>
              </a:rPr>
              <a:t>Administrador</a:t>
            </a:r>
            <a:r>
              <a:rPr lang="es-ES" sz="1600" dirty="0" smtClean="0"/>
              <a:t>	</a:t>
            </a:r>
            <a:r>
              <a:rPr lang="es-ES" sz="1600" dirty="0"/>
              <a:t>	</a:t>
            </a:r>
            <a:r>
              <a:rPr lang="es-ES" sz="1600" dirty="0" smtClean="0">
                <a:hlinkClick r:id="rId4" action="ppaction://hlinkfile"/>
              </a:rPr>
              <a:t>Almacenista</a:t>
            </a:r>
            <a:r>
              <a:rPr lang="es-ES" sz="1600" dirty="0" smtClean="0"/>
              <a:t>	</a:t>
            </a:r>
            <a:r>
              <a:rPr lang="es-ES" sz="1600" dirty="0"/>
              <a:t>	</a:t>
            </a:r>
            <a:r>
              <a:rPr lang="es-ES" sz="1600" dirty="0" smtClean="0">
                <a:hlinkClick r:id="rId5" action="ppaction://hlinkfile"/>
              </a:rPr>
              <a:t>Vendedor</a:t>
            </a:r>
            <a:endParaRPr lang="es-ES" sz="1600" dirty="0" smtClean="0"/>
          </a:p>
          <a:p>
            <a:pPr marL="0" indent="0" algn="ctr">
              <a:buNone/>
            </a:pPr>
            <a:r>
              <a:rPr lang="es-ES" sz="1600" dirty="0" smtClean="0">
                <a:hlinkClick r:id="rId6" action="ppaction://hlinkfile"/>
              </a:rPr>
              <a:t>Informe de encuestas</a:t>
            </a:r>
            <a:endParaRPr lang="x-none" sz="1600" dirty="0"/>
          </a:p>
          <a:p>
            <a:pPr marL="0" indent="0">
              <a:buNone/>
            </a:pPr>
            <a:endParaRPr lang="es-CO" sz="1600" dirty="0" smtClean="0"/>
          </a:p>
          <a:p>
            <a:pPr marL="0" indent="0">
              <a:buNone/>
            </a:pPr>
            <a:endParaRPr lang="es-CO" sz="1600" dirty="0" smtClean="0"/>
          </a:p>
          <a:p>
            <a:pPr marL="0" indent="0">
              <a:buNone/>
            </a:pPr>
            <a:endParaRPr lang="x-none" dirty="0" smtClean="0"/>
          </a:p>
          <a:p>
            <a:pPr marL="0" indent="0">
              <a:buNone/>
            </a:pPr>
            <a:endParaRPr lang="x-none" sz="1600" dirty="0" smtClean="0"/>
          </a:p>
          <a:p>
            <a:pPr marL="0" indent="0">
              <a:buNone/>
            </a:pPr>
            <a:endParaRPr lang="x-none" dirty="0" smtClean="0"/>
          </a:p>
          <a:p>
            <a:pPr marL="0" lvl="0" indent="0" algn="l" rtl="0">
              <a:spcBef>
                <a:spcPts val="600"/>
              </a:spcBef>
              <a:spcAft>
                <a:spcPts val="0"/>
              </a:spcAft>
              <a:buNone/>
            </a:pPr>
            <a:endParaRPr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3482450139"/>
      </p:ext>
    </p:extLst>
  </p:cSld>
  <p:clrMapOvr>
    <a:masterClrMapping/>
  </p:clrMapOvr>
  <p:timing>
    <p:tnLst>
      <p:par>
        <p:cTn id="1" dur="indefinite" restart="never" nodeType="tmRoot"/>
      </p:par>
    </p:tnLst>
  </p:timing>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TotalTime>
  <Words>585</Words>
  <Application>Microsoft Office PowerPoint</Application>
  <PresentationFormat>Presentación en pantalla (16:9)</PresentationFormat>
  <Paragraphs>111</Paragraphs>
  <Slides>29</Slides>
  <Notes>29</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29</vt:i4>
      </vt:variant>
    </vt:vector>
  </HeadingPairs>
  <TitlesOfParts>
    <vt:vector size="36" baseType="lpstr">
      <vt:lpstr>Arial</vt:lpstr>
      <vt:lpstr>Calibri</vt:lpstr>
      <vt:lpstr>Lexend Deca</vt:lpstr>
      <vt:lpstr>Muli</vt:lpstr>
      <vt:lpstr>Muli ExtraBold</vt:lpstr>
      <vt:lpstr>Muli Light</vt:lpstr>
      <vt:lpstr>Aliena template</vt:lpstr>
      <vt:lpstr>Proyecto Sordmark</vt:lpstr>
      <vt:lpstr>Presentación de empresa</vt:lpstr>
      <vt:lpstr>Presentación de PowerPoint</vt:lpstr>
      <vt:lpstr>Primer y segundo trimestre</vt:lpstr>
      <vt:lpstr>Planteamiento del problema</vt:lpstr>
      <vt:lpstr>Objetivo general</vt:lpstr>
      <vt:lpstr> Alcance</vt:lpstr>
      <vt:lpstr>Justificación</vt:lpstr>
      <vt:lpstr> Técnicas de levantamiento de información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Tercer trimestre</vt:lpstr>
      <vt:lpstr>Presentación de PowerPoint</vt:lpstr>
      <vt:lpstr>Presentación de PowerPoint</vt:lpstr>
      <vt:lpstr>Presentación de PowerPoint</vt:lpstr>
      <vt:lpstr>Cuarto trimestre</vt:lpstr>
      <vt:lpstr>Presentación de PowerPoint</vt:lpstr>
      <vt:lpstr>Presentación de PowerPoint</vt:lpstr>
      <vt:lpstr>Presentación de PowerPoint</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Aprendíz</cp:lastModifiedBy>
  <cp:revision>18</cp:revision>
  <dcterms:modified xsi:type="dcterms:W3CDTF">2019-10-21T13:10:26Z</dcterms:modified>
</cp:coreProperties>
</file>